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notesSlides/notesSlide28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28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notesSlides/notesSlide49.xml" ContentType="application/vnd.openxmlformats-officedocument.presentationml.notesSlide+xml"/>
  <Override PartName="/ppt/slides/slide20.xml" ContentType="application/vnd.openxmlformats-officedocument.presentationml.slide+xml"/>
  <Override PartName="/ppt/slides/slide47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3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s/slide17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27.xml" ContentType="application/vnd.openxmlformats-officedocument.presentationml.notesSlide+xml"/>
  <Override PartName="/ppt/presProps.xml" ContentType="application/vnd.openxmlformats-officedocument.presentationml.presProps+xml"/>
  <Override PartName="/ppt/slides/slide21.xml" ContentType="application/vnd.openxmlformats-officedocument.presentationml.slide+xml"/>
  <Override PartName="/ppt/notesSlides/notesSlide20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3.xml" ContentType="application/vnd.openxmlformats-officedocument.presentationml.slide+xml"/>
  <Override PartName="/ppt/theme/theme1.xml" ContentType="application/vnd.openxmlformats-officedocument.theme+xml"/>
  <Override PartName="/ppt/notesSlides/notesSlide15.xml" ContentType="application/vnd.openxmlformats-officedocument.presentationml.notesSlide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6.xml" ContentType="application/vnd.openxmlformats-officedocument.presentationml.slide+xml"/>
  <Override PartName="/ppt/theme/theme2.xml" ContentType="application/vnd.openxmlformats-officedocument.them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40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slides/slide44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5.xml" ContentType="application/vnd.openxmlformats-officedocument.presentationml.slide+xml"/>
  <Override PartName="/ppt/slides/slide11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8.xml" ContentType="application/vnd.openxmlformats-officedocument.presentationml.slide+xml"/>
  <Override PartName="/ppt/slides/slide5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5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48" d="100"/>
          <a:sy n="48" d="100"/>
        </p:scale>
        <p:origin x="883" y="58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 /><Relationship Id="rId57" Type="http://schemas.openxmlformats.org/officeDocument/2006/relationships/tableStyles" Target="tableStyles.xml" /><Relationship Id="rId5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1809256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25250625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12071776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692237549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1625283533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82794726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30881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11148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32765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0032B4-DAB1-E840-202A-DC205D4949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57768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47764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48897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636B4F-E12D-9321-B90E-78EA2D15819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98978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42330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56720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EA83AE-8598-5E8F-3C7D-412E0E4DBE7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66075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68949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208127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AC42B6-D467-20A0-F19B-F4ECE9F8AF6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10567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44503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03743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5EDD69-BAD6-3955-F234-35008CF72EC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52071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59037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10062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8A8D7C-BD95-5427-1E05-012E2D25532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54323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31794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41201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F3B8F9-B4D5-052C-638B-3F773C11A0A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245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04396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82499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E922DFD-77A1-83A4-E127-8F37D58122A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63059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834034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07453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E25943-84AA-4245-0EE9-93104E4B79A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89584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22260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52672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99D969-48F6-42BB-9FCD-50D040FF931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76315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58435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34793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AD7A72-29BE-EF5A-941B-E7B7F0044AC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595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84870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28024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9645B-D3FE-12F3-B7A8-47232C930BD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44966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16919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14541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873BD2-EE58-A7E9-F2A5-71803C25093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50335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87898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86100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190741-B155-135D-7D44-01FD5DBD2F7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7455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20354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01785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5BA852-DE89-7201-A57D-347940D9B5F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40285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16456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31913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05C8C0-AD60-C90D-C476-299D4F1D7D2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13695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88926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03818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84777E-E9A6-92AF-2436-0DD6A0A5AAF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4842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76565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21010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00A286-21BB-6670-506A-EB27D7F9551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5817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24467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9921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0FF588-381C-126F-E128-4BA30D18961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2462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27136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94787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F93574-48CB-1A6B-E7B7-B492058B642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0706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238217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64505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7B6653-FAD4-0F69-5A3F-49D3AC4340E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16618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42764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53682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88416DD-221A-ED8D-C20E-3D203BF29C8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00171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1170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23361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BCF236-5AF9-4F54-2AA8-383C779996E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7201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256252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89417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902B67-DA6B-734E-4B6E-13069FD9EC9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6525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24749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76804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B6DDB9-E00F-0FFD-9FD6-B2713E6ED32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67024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36349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942610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F7DB04-3392-7F3E-9FDF-A695FB8F760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39799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194644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18212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6C76FB-12BE-DC68-8D8D-369F53D2F55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79652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08528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31663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5C82A4-A8CA-D2A4-2D06-3D3ED821AF7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27356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54510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28289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7E5880-0ADC-8F07-180A-9B930BCF66B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24917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33482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383338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19E276-7DA5-3DD9-549B-69D559646D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47186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7462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8075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E053F9-B3C1-6B1F-0A4C-8772C03B38B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8494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54797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47971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C8BB67-F9D7-7C55-5747-BA88F06C029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31429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79259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22588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104583-6837-06FC-2AE2-05FDA209FCE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61797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56827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05006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3785A3-7601-DA37-8F83-1E692730794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27655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4123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362321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A03E03-2A32-5E86-C872-341253FE1B3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7254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70896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95799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77D0A9-4718-7034-FABC-852A959BAF8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91063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71797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15368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CD7B1B-31AF-7FE4-A211-E64B2CF412B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727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43081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82441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EE8628-0014-70AD-A417-5DD4AF247B1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63820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3822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70057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CD801E-237C-C882-D820-A98287175C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79759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85780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76147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AF95ED-8CB2-6645-3D7B-2B20FEC287D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13993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13196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77701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E7BEC1-EEBA-0B76-C0D0-BB67E469D6E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88054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34231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67121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2AF289-2D6D-D2E2-11DB-4D658EEBDBA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44211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43321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73092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2D77BA-9ED8-5C1F-8D7D-367EEB1A771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80077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19243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97331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E1C6A9-5DEE-8ED7-2A02-3237CD9F11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43190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929164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28748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4BF244-3E07-2056-C904-569BFC7EEA7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8052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645754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50061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CE3BB5-3D0D-6844-ADAF-FDFE5125C78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3080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481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477567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27B64F-F7C0-2D04-1A32-431A06160DB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07225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2966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18680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FDE4C67-D2EE-8E52-C42A-664522D6DE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56218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76064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27697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7DAAA8-109D-9F49-F475-61D59D535FB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97094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00950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24721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67897D-9852-72E2-A219-7EB7AF5030A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19456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47106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0421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D4E9E7-DF33-529B-FF4A-20DE65BE061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Slide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6467722" name="Títu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784693011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2145691218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235552933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23543465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ítulo e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666985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56010212" name="Espaço Reservado para Texto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588288199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1306429724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18288035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ítulo e texto vertica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28483" name="Título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537778628" name="Espaço Reservado para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316412895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521472623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2019023762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378215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206759286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1787443480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330145989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55761983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Cabeçalho da Se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819709" name="Títu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928864509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1505397619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1389677354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2142167198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uas Partes d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163017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841315487" name="Espaço Reservado para Conteúd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317950357" name="Espaço Reservado para Conteúd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136365798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757714365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624971964" name="Espaço Reservado para Número de Slid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6154683" name="Títu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662744363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775103633" name="Espaço Reservado para Conteúd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475675008" name="Espaço Reservado para Tex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1701121582" name="Espaço Reservado para Conteúd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66499086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292025814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084941474" name="Espaço Reservado para Número de Slid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Soment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09614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790188143" name="Espaço Reservado para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129940385" name="Espaço Reservado para Rodapé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256329788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Em br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5693134" name="Espaço Reservado para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257069038" name="Espaço Reservado para Rodapé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73661950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údo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3929027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738861093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2018269924" name="Espaço Reservado para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1105863899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24925862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139426640" name="Espaço Reservado para Número de Slid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1892718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583925499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411972656" name="Espaço Reservado para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1515879341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413832330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92726252" name="Espaço Reservado para Número de Slid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7744637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30756116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1051188101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F0E51C7C-CEA3-4CAA-BE4B-344879E7C377}" type="datetimeFigureOut">
              <a:rPr lang="de-DE"/>
              <a:t>07.06.2025</a:t>
            </a:fld>
            <a:endParaRPr lang="de-DE"/>
          </a:p>
        </p:txBody>
      </p:sp>
      <p:sp>
        <p:nvSpPr>
          <p:cNvPr id="278268440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65957315" name="Espaço Reservado para Número de Slide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754FE2FE-B55E-4328-8F5C-2CEB8781A47B}" type="slidenum">
              <a:rPr lang="de-DE"/>
              <a:t>‹nº›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Relationship Id="rId4" Type="http://schemas.openxmlformats.org/officeDocument/2006/relationships/image" Target="../media/image28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Relationship Id="rId4" Type="http://schemas.openxmlformats.org/officeDocument/2006/relationships/image" Target="../media/image32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Relationship Id="rId8" Type="http://schemas.openxmlformats.org/officeDocument/2006/relationships/image" Target="../media/image40.jp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jp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jp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6.jp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jp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6" Type="http://schemas.openxmlformats.org/officeDocument/2006/relationships/image" Target="../media/image51.jpg"/><Relationship Id="rId7" Type="http://schemas.openxmlformats.org/officeDocument/2006/relationships/image" Target="../media/image5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jp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jp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jp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jp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0011680" name="Imagem 4" descr="Circuito eletrônico em fundo preto&#10;&#10;O conteúdo gerado por IA pode estar incorreto."/>
          <p:cNvPicPr>
            <a:picLocks noChangeAspect="1"/>
          </p:cNvPicPr>
          <p:nvPr/>
        </p:nvPicPr>
        <p:blipFill>
          <a:blip r:embed="rId3"/>
          <a:srcRect l="14123" t="0" r="18923" b="-1"/>
          <a:stretch/>
        </p:blipFill>
        <p:spPr bwMode="auto">
          <a:xfrm>
            <a:off x="5311702" y="10"/>
            <a:ext cx="6878774" cy="6857990"/>
          </a:xfrm>
          <a:custGeom>
            <a:avLst/>
            <a:gdLst/>
            <a:ahLst/>
            <a:cxnLst/>
            <a:rect l="l" t="t" r="r" b="b"/>
            <a:pathLst>
              <a:path w="6878775" h="6858000" fill="norm" stroke="1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5041655" name="CaixaDeTexto 7"/>
          <p:cNvSpPr txBox="1"/>
          <p:nvPr/>
        </p:nvSpPr>
        <p:spPr bwMode="auto">
          <a:xfrm>
            <a:off x="607631" y="548230"/>
            <a:ext cx="5277214" cy="914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0" b="0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Informática</a:t>
            </a:r>
            <a:endParaRPr/>
          </a:p>
        </p:txBody>
      </p:sp>
      <p:sp>
        <p:nvSpPr>
          <p:cNvPr id="1276752677" name="CaixaDeTexto 8"/>
          <p:cNvSpPr txBox="1"/>
          <p:nvPr/>
        </p:nvSpPr>
        <p:spPr bwMode="auto">
          <a:xfrm>
            <a:off x="612550" y="2844823"/>
            <a:ext cx="50723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3200">
                <a:latin typeface="Aptos Display"/>
              </a:rPr>
              <a:t>Eridhonson</a:t>
            </a:r>
            <a:r>
              <a:rPr lang="pt-BR" sz="3200">
                <a:latin typeface="Aptos Display"/>
              </a:rPr>
              <a:t> Oliveira</a:t>
            </a:r>
            <a:endParaRPr/>
          </a:p>
        </p:txBody>
      </p:sp>
      <p:pic>
        <p:nvPicPr>
          <p:cNvPr id="10582178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-136468" y="4615961"/>
            <a:ext cx="7288266" cy="2322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400262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O que é um computador?</a:t>
            </a:r>
            <a:endParaRPr/>
          </a:p>
        </p:txBody>
      </p:sp>
      <p:sp>
        <p:nvSpPr>
          <p:cNvPr id="152672111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Autofit/>
          </a:bodyPr>
          <a:lstStyle/>
          <a:p>
            <a:pPr marL="0" marR="0" indent="0" algn="l">
              <a:lnSpc>
                <a:spcPct val="15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r>
              <a:rPr lang="pt-BR" sz="3200">
                <a:ea typeface="+mn-lt"/>
                <a:cs typeface="+mn-lt"/>
              </a:rPr>
              <a:t>Dispositivo que </a:t>
            </a:r>
            <a:r>
              <a:rPr lang="pt-BR" sz="32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processa dados</a:t>
            </a:r>
            <a:r>
              <a:rPr lang="pt-BR" sz="3200">
                <a:ea typeface="Aptos"/>
                <a:cs typeface="Aptos"/>
              </a:rPr>
              <a:t>.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Composto por componentes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físicos </a:t>
            </a:r>
            <a:r>
              <a:rPr lang="pt-BR" sz="3200">
                <a:ea typeface="+mn-lt"/>
                <a:cs typeface="+mn-lt"/>
              </a:rPr>
              <a:t>(hardware) 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lógicos </a:t>
            </a:r>
            <a:r>
              <a:rPr lang="pt-BR" sz="3200">
                <a:ea typeface="+mn-lt"/>
                <a:cs typeface="+mn-lt"/>
              </a:rPr>
              <a:t>(software).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Funções principais: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receber</a:t>
            </a:r>
            <a:r>
              <a:rPr lang="pt-BR" sz="3200">
                <a:ea typeface="+mn-lt"/>
                <a:cs typeface="+mn-lt"/>
              </a:rPr>
              <a:t>,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processar </a:t>
            </a:r>
            <a:r>
              <a:rPr lang="pt-BR" sz="3200">
                <a:ea typeface="+mn-lt"/>
                <a:cs typeface="+mn-lt"/>
              </a:rPr>
              <a:t>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armazenar </a:t>
            </a:r>
            <a:r>
              <a:rPr lang="pt-BR" sz="3200">
                <a:ea typeface="+mn-lt"/>
                <a:cs typeface="+mn-lt"/>
              </a:rPr>
              <a:t>informações.</a:t>
            </a:r>
            <a:endParaRPr lang="pt-BR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2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2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2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721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165223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Tipos de computadores</a:t>
            </a:r>
            <a:endParaRPr/>
          </a:p>
        </p:txBody>
      </p:sp>
      <p:sp>
        <p:nvSpPr>
          <p:cNvPr id="72532200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Computadores de mesa (desktops)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Computadores portáteis (laptops)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Computadores manuais (smartphones)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Servidores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Supercomputadores</a:t>
            </a:r>
            <a:endParaRPr lang="pt-BR" sz="3200"/>
          </a:p>
        </p:txBody>
      </p:sp>
      <p:pic>
        <p:nvPicPr>
          <p:cNvPr id="1615385483" name="Imagem 11" descr="Gabinete Gamer Cougar MX-350 RGB (Slim-Torre, Vidrio templado, ATX ..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 flipV="0">
            <a:off x="8169598" y="31523"/>
            <a:ext cx="4261279" cy="4217608"/>
          </a:xfrm>
          <a:prstGeom prst="rect">
            <a:avLst/>
          </a:prstGeom>
        </p:spPr>
      </p:pic>
      <p:pic>
        <p:nvPicPr>
          <p:cNvPr id="1440973680" name="Imagem 5" descr="Tela de um computador portátil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095999" y="3790944"/>
            <a:ext cx="3743121" cy="3002549"/>
          </a:xfrm>
          <a:prstGeom prst="rect">
            <a:avLst/>
          </a:prstGeom>
        </p:spPr>
      </p:pic>
      <p:pic>
        <p:nvPicPr>
          <p:cNvPr id="1439773602" name="Imagem 8" descr="Iphone Teléfono Smartphone - Foto gratis en Pixabay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909065" y="4089055"/>
            <a:ext cx="3801372" cy="2851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2835113" name="Imagem 9" descr="Geladeira Brastemp Frost Free Duplex 462 litros cor Inox* com Painel ..."/>
          <p:cNvPicPr>
            <a:picLocks noChangeAspect="1"/>
          </p:cNvPicPr>
          <p:nvPr/>
        </p:nvPicPr>
        <p:blipFill>
          <a:blip r:embed="rId3"/>
          <a:srcRect l="22596" t="0" r="23025" b="0"/>
          <a:stretch/>
        </p:blipFill>
        <p:spPr bwMode="auto">
          <a:xfrm flipH="1">
            <a:off x="8200662" y="184748"/>
            <a:ext cx="3567403" cy="6502879"/>
          </a:xfrm>
          <a:prstGeom prst="rect">
            <a:avLst/>
          </a:prstGeom>
          <a:ln>
            <a:noFill/>
          </a:ln>
        </p:spPr>
      </p:pic>
      <p:pic>
        <p:nvPicPr>
          <p:cNvPr id="849297180" name="Imagem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2823" y="530885"/>
            <a:ext cx="4074542" cy="6328194"/>
          </a:xfrm>
          <a:prstGeom prst="rect">
            <a:avLst/>
          </a:prstGeom>
          <a:ln>
            <a:noFill/>
          </a:ln>
        </p:spPr>
      </p:pic>
      <p:pic>
        <p:nvPicPr>
          <p:cNvPr id="126621326" name="Imagem 12" descr="Digitales Mp3 Música · Gráficos vectoriales gratis en Pixabay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300572" y="1708749"/>
            <a:ext cx="2007799" cy="3986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263666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Características do computador</a:t>
            </a:r>
            <a:endParaRPr lang="pt-BR" sz="4400" b="1" i="0" u="none" strike="noStrike" cap="none" spc="0">
              <a:solidFill>
                <a:srgbClr val="002060"/>
              </a:solidFill>
              <a:latin typeface="Aptos"/>
              <a:cs typeface="Aptos"/>
            </a:endParaRPr>
          </a:p>
        </p:txBody>
      </p:sp>
      <p:sp>
        <p:nvSpPr>
          <p:cNvPr id="206912675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Alta </a:t>
            </a:r>
            <a:r>
              <a:rPr lang="pt-BR" sz="3200" b="0">
                <a:highlight>
                  <a:srgbClr val="FFFF00"/>
                </a:highlight>
                <a:ea typeface="Aptos"/>
                <a:cs typeface="Aptos"/>
              </a:rPr>
              <a:t>velocidade </a:t>
            </a:r>
            <a:r>
              <a:rPr lang="pt-BR" sz="3200">
                <a:ea typeface="Aptos"/>
                <a:cs typeface="Aptos"/>
              </a:rPr>
              <a:t>de processamento;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Alta </a:t>
            </a:r>
            <a:r>
              <a:rPr lang="pt-BR" sz="3200">
                <a:highlight>
                  <a:srgbClr val="FFFF00"/>
                </a:highlight>
                <a:ea typeface="Aptos"/>
                <a:cs typeface="Aptos"/>
              </a:rPr>
              <a:t>capacidade </a:t>
            </a:r>
            <a:r>
              <a:rPr lang="pt-BR" sz="3200">
                <a:ea typeface="Aptos"/>
                <a:cs typeface="Aptos"/>
              </a:rPr>
              <a:t>de armazenamento;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Processamento </a:t>
            </a:r>
            <a:r>
              <a:rPr lang="pt-BR" sz="3200">
                <a:highlight>
                  <a:srgbClr val="FFFF00"/>
                </a:highlight>
                <a:ea typeface="Aptos"/>
                <a:cs typeface="Aptos"/>
              </a:rPr>
              <a:t>ininterrupto</a:t>
            </a:r>
            <a:r>
              <a:rPr lang="pt-BR" sz="3200">
                <a:ea typeface="Aptos"/>
                <a:cs typeface="Aptos"/>
              </a:rPr>
              <a:t>;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highlight>
                  <a:srgbClr val="FFFF00"/>
                </a:highlight>
                <a:ea typeface="+mn-lt"/>
                <a:cs typeface="+mn-lt"/>
              </a:rPr>
              <a:t>Programável</a:t>
            </a:r>
            <a:r>
              <a:rPr lang="pt-BR" sz="3200">
                <a:ea typeface="Aptos"/>
                <a:cs typeface="Aptos"/>
              </a:rPr>
              <a:t>.</a:t>
            </a:r>
            <a:endParaRPr lang="pt-BR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26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26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26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26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26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12675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62367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Benefícios do </a:t>
            </a: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computador</a:t>
            </a:r>
            <a:endParaRPr lang="pt-BR" b="1">
              <a:latin typeface="Gill Sans MT"/>
              <a:ea typeface="+mj-lt"/>
              <a:cs typeface="+mj-lt"/>
            </a:endParaRPr>
          </a:p>
        </p:txBody>
      </p:sp>
      <p:sp>
        <p:nvSpPr>
          <p:cNvPr id="884755770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Confiabilidade;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Aumento da produtividade;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Análise de grandes quantidades de informação;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Auxílio à tomada de decisões;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+mn-lt"/>
                <a:cs typeface="+mn-lt"/>
              </a:rPr>
              <a:t>Agilidade nas operações;</a:t>
            </a:r>
            <a:endParaRPr lang="pt-BR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5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5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5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5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5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5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475577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45409932" name="Agrupar 13"/>
          <p:cNvGrpSpPr/>
          <p:nvPr/>
        </p:nvGrpSpPr>
        <p:grpSpPr bwMode="auto">
          <a:xfrm>
            <a:off x="832449" y="1478711"/>
            <a:ext cx="4812821" cy="2520981"/>
            <a:chOff x="832449" y="1104900"/>
            <a:chExt cx="4812821" cy="2520981"/>
          </a:xfrm>
        </p:grpSpPr>
        <p:pic>
          <p:nvPicPr>
            <p:cNvPr id="13" name="Imagem 12" descr="PC Gamer Completa AMD Athlon 3000g 16GB DDR4 1 TB SSD Vega 3 Graphics ...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354956" y="1104900"/>
              <a:ext cx="2290314" cy="2319069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ítulo 1"/>
            <p:cNvSpPr txBox="1"/>
            <p:nvPr/>
          </p:nvSpPr>
          <p:spPr bwMode="auto">
            <a:xfrm>
              <a:off x="832449" y="2300318"/>
              <a:ext cx="3024998" cy="1325563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indent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4400" b="1" i="0" u="none" strike="noStrike" cap="none" spc="0">
                  <a:solidFill>
                    <a:srgbClr val="002060"/>
                  </a:solidFill>
                  <a:latin typeface="Aptos"/>
                  <a:ea typeface="Aptos"/>
                  <a:cs typeface="Aptos"/>
                </a:rPr>
                <a:t>Hardware</a:t>
              </a:r>
              <a:endParaRPr lang="pt-BR"/>
            </a:p>
          </p:txBody>
        </p:sp>
      </p:grpSp>
      <p:grpSp>
        <p:nvGrpSpPr>
          <p:cNvPr id="1685376178" name="Agrupar 15"/>
          <p:cNvGrpSpPr/>
          <p:nvPr/>
        </p:nvGrpSpPr>
        <p:grpSpPr bwMode="auto">
          <a:xfrm>
            <a:off x="6281466" y="1565334"/>
            <a:ext cx="4855234" cy="2347103"/>
            <a:chOff x="6281466" y="1191522"/>
            <a:chExt cx="4855234" cy="2347103"/>
          </a:xfrm>
        </p:grpSpPr>
        <p:pic>
          <p:nvPicPr>
            <p:cNvPr id="15" name="Imagem 14" descr="Matrix Communication Software - Free image on Pixabay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660920" y="1191522"/>
              <a:ext cx="2475781" cy="2347103"/>
            </a:xfrm>
            <a:prstGeom prst="rect">
              <a:avLst/>
            </a:prstGeom>
          </p:spPr>
        </p:pic>
        <p:sp>
          <p:nvSpPr>
            <p:cNvPr id="8" name="Título 1"/>
            <p:cNvSpPr txBox="1"/>
            <p:nvPr/>
          </p:nvSpPr>
          <p:spPr bwMode="auto">
            <a:xfrm>
              <a:off x="6281466" y="2472844"/>
              <a:ext cx="3024998" cy="966130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indent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4400" b="1" i="0" u="none" strike="noStrike" cap="none" spc="0">
                  <a:solidFill>
                    <a:srgbClr val="002060"/>
                  </a:solidFill>
                  <a:latin typeface="Aptos"/>
                  <a:ea typeface="Aptos"/>
                  <a:cs typeface="Aptos"/>
                </a:rPr>
                <a:t>Software</a:t>
              </a:r>
              <a:endParaRPr lang="pt-BR"/>
            </a:p>
          </p:txBody>
        </p:sp>
      </p:grpSp>
      <p:sp>
        <p:nvSpPr>
          <p:cNvPr id="464220776" name="Título 1"/>
          <p:cNvSpPr txBox="1"/>
          <p:nvPr/>
        </p:nvSpPr>
        <p:spPr bwMode="auto">
          <a:xfrm>
            <a:off x="832448" y="3824317"/>
            <a:ext cx="4275828" cy="1325563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80000" lnSpcReduction="4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Unidade Central de Processamento</a:t>
            </a:r>
            <a:endParaRPr lang="pt-BR" sz="4400" b="1" i="0" u="none" strike="noStrike" cap="none" spc="0">
              <a:solidFill>
                <a:srgbClr val="002060"/>
              </a:solidFill>
              <a:latin typeface="Aptos"/>
              <a:cs typeface="Aptos"/>
            </a:endParaRPr>
          </a:p>
        </p:txBody>
      </p:sp>
      <p:sp>
        <p:nvSpPr>
          <p:cNvPr id="2119104346" name="Título 1"/>
          <p:cNvSpPr txBox="1"/>
          <p:nvPr/>
        </p:nvSpPr>
        <p:spPr bwMode="auto">
          <a:xfrm>
            <a:off x="832448" y="4931374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Periféricos</a:t>
            </a:r>
            <a:endParaRPr lang="pt-BR" sz="3600">
              <a:solidFill>
                <a:srgbClr val="0070C0"/>
              </a:solidFill>
            </a:endParaRPr>
          </a:p>
        </p:txBody>
      </p:sp>
      <p:sp>
        <p:nvSpPr>
          <p:cNvPr id="1529201460" name="Título 1"/>
          <p:cNvSpPr txBox="1"/>
          <p:nvPr/>
        </p:nvSpPr>
        <p:spPr bwMode="auto">
          <a:xfrm>
            <a:off x="6281466" y="3824317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Sistema </a:t>
            </a: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Operacional</a:t>
            </a:r>
            <a:endParaRPr lang="pt-BR" sz="3600"/>
          </a:p>
        </p:txBody>
      </p:sp>
      <p:sp>
        <p:nvSpPr>
          <p:cNvPr id="1454826646" name="Título 1"/>
          <p:cNvSpPr txBox="1"/>
          <p:nvPr/>
        </p:nvSpPr>
        <p:spPr bwMode="auto">
          <a:xfrm>
            <a:off x="6281466" y="4931373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Programas</a:t>
            </a:r>
            <a:endParaRPr lang="pt-BR" sz="3600"/>
          </a:p>
        </p:txBody>
      </p:sp>
      <p:sp>
        <p:nvSpPr>
          <p:cNvPr id="101545823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Componentes de um co</a:t>
            </a: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mputado</a:t>
            </a: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40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37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22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20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10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220776" grpId="0"/>
      <p:bldP spid="2119104346" grpId="0"/>
      <p:bldP spid="1529201460" grpId="0"/>
      <p:bldP spid="14548266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3720962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793734264" name="Agrupar 8"/>
          <p:cNvGrpSpPr/>
          <p:nvPr/>
        </p:nvGrpSpPr>
        <p:grpSpPr bwMode="auto">
          <a:xfrm>
            <a:off x="-6515591" y="378"/>
            <a:ext cx="6492511" cy="6883350"/>
            <a:chOff x="-6515591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6515591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-6435430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HARDWARE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99947597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1946561617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HARDWARE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997468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897512"/>
            <a:ext cx="6101750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marR="0" indent="0" algn="just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r>
              <a:rPr lang="pt-BR" sz="3200"/>
              <a:t> </a:t>
            </a:r>
            <a:r>
              <a:rPr lang="pt-BR" sz="32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Hardware </a:t>
            </a:r>
            <a:r>
              <a:rPr lang="pt-BR" sz="3200"/>
              <a:t>é a </a:t>
            </a:r>
            <a:r>
              <a:rPr lang="pt-BR" sz="3200" b="1"/>
              <a:t>parte física de um dispositivo eletrônico ou computador</a:t>
            </a:r>
            <a:r>
              <a:rPr lang="pt-BR" sz="3200"/>
              <a:t>,</a:t>
            </a:r>
            <a:r>
              <a:rPr lang="pt-BR" sz="3200">
                <a:ea typeface="+mn-lt"/>
                <a:cs typeface="+mn-lt"/>
              </a:rPr>
              <a:t> incluindo tanto as partes internas quanto os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periféricos </a:t>
            </a:r>
            <a:r>
              <a:rPr lang="pt-BR" sz="3200">
                <a:ea typeface="+mn-lt"/>
                <a:cs typeface="+mn-lt"/>
              </a:rPr>
              <a:t>externos. </a:t>
            </a:r>
            <a:endParaRPr lang="pt-BR" sz="3200"/>
          </a:p>
        </p:txBody>
      </p:sp>
      <p:pic>
        <p:nvPicPr>
          <p:cNvPr id="1708140213" name="Imagem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684574" y="1710009"/>
            <a:ext cx="2823354" cy="2781120"/>
          </a:xfrm>
          <a:prstGeom prst="rect">
            <a:avLst/>
          </a:prstGeom>
          <a:ln>
            <a:noFill/>
          </a:ln>
        </p:spPr>
      </p:pic>
      <p:pic>
        <p:nvPicPr>
          <p:cNvPr id="1304293925" name="Imagem 4" descr="Fotos gratis : mano, teclado, tecnología, dedo, oficina, negro, de ..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501637" y="372015"/>
            <a:ext cx="1524000" cy="1524000"/>
          </a:xfrm>
          <a:prstGeom prst="rect">
            <a:avLst/>
          </a:prstGeom>
          <a:ln>
            <a:noFill/>
          </a:ln>
        </p:spPr>
      </p:pic>
      <p:pic>
        <p:nvPicPr>
          <p:cNvPr id="1656883590" name="Imagem 5" descr="Fones de Ouvido Alok - Conheça os Modelos WAAW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860173" y="3074060"/>
            <a:ext cx="1943100" cy="1905000"/>
          </a:xfrm>
          <a:prstGeom prst="rect">
            <a:avLst/>
          </a:prstGeom>
          <a:ln>
            <a:noFill/>
          </a:ln>
        </p:spPr>
      </p:pic>
      <p:pic>
        <p:nvPicPr>
          <p:cNvPr id="1232296372" name="Imagem 6" descr="Mulher usando mouse de computador com laptop na mesa | Foto Premium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550934" y="4683425"/>
            <a:ext cx="1916681" cy="187372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509005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Aptos"/>
                <a:ea typeface="Aptos"/>
                <a:cs typeface="Aptos"/>
              </a:rPr>
              <a:t>Gabinete</a:t>
            </a:r>
            <a:endParaRPr lang="pt-BR" b="1">
              <a:solidFill>
                <a:srgbClr val="002060"/>
              </a:solidFill>
              <a:latin typeface="Gill Sans MT"/>
            </a:endParaRPr>
          </a:p>
        </p:txBody>
      </p:sp>
      <p:sp>
        <p:nvSpPr>
          <p:cNvPr id="1753433697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753739"/>
            <a:ext cx="5799826" cy="4135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457200">
              <a:lnSpc>
                <a:spcPct val="100000"/>
              </a:lnSpc>
              <a:spcBef>
                <a:spcPts val="500"/>
              </a:spcBef>
              <a:buNone/>
              <a:defRPr/>
            </a:pPr>
            <a:r>
              <a:rPr lang="pt-BR" sz="3200">
                <a:ea typeface="+mn-lt"/>
                <a:cs typeface="+mn-lt"/>
              </a:rPr>
              <a:t> O gabinete é a “caixa” que abriga os principais componentes do computador.  Ele protege as peças, organiza os cabos e ajuda na ventilação para evitar superaquecimento.</a:t>
            </a:r>
            <a:endParaRPr lang="pt-BR" sz="3200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1119741176" name="Imagem 11" descr="GABINETE KIT"/>
          <p:cNvPicPr>
            <a:picLocks noChangeAspect="1"/>
          </p:cNvPicPr>
          <p:nvPr/>
        </p:nvPicPr>
        <p:blipFill>
          <a:blip r:embed="rId3"/>
          <a:srcRect l="14219" t="0" r="16317" b="230"/>
          <a:stretch/>
        </p:blipFill>
        <p:spPr bwMode="auto">
          <a:xfrm flipH="1">
            <a:off x="6402957" y="2873315"/>
            <a:ext cx="2547793" cy="3771209"/>
          </a:xfrm>
          <a:prstGeom prst="rect">
            <a:avLst/>
          </a:prstGeom>
          <a:ln>
            <a:noFill/>
          </a:ln>
        </p:spPr>
      </p:pic>
      <p:pic>
        <p:nvPicPr>
          <p:cNvPr id="456206460" name="Imagem 13" descr="EJS | Gabinetes"/>
          <p:cNvPicPr>
            <a:picLocks noChangeAspect="1"/>
          </p:cNvPicPr>
          <p:nvPr/>
        </p:nvPicPr>
        <p:blipFill>
          <a:blip r:embed="rId4"/>
          <a:srcRect l="17639" t="9767" r="13114" b="4650"/>
          <a:stretch/>
        </p:blipFill>
        <p:spPr bwMode="auto">
          <a:xfrm>
            <a:off x="9867900" y="3822221"/>
            <a:ext cx="2246865" cy="282373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37627600" name="Imagem 4" descr="Microsoft Office 365 » Information Technology Services"/>
          <p:cNvPicPr>
            <a:picLocks noChangeAspect="1"/>
          </p:cNvPicPr>
          <p:nvPr/>
        </p:nvPicPr>
        <p:blipFill>
          <a:blip r:embed="rId3"/>
          <a:srcRect l="32284" t="0" r="32283" b="0"/>
          <a:stretch/>
        </p:blipFill>
        <p:spPr bwMode="auto">
          <a:xfrm>
            <a:off x="5311702" y="10"/>
            <a:ext cx="6878774" cy="6857990"/>
          </a:xfrm>
          <a:custGeom>
            <a:avLst/>
            <a:gdLst/>
            <a:ahLst/>
            <a:cxnLst/>
            <a:rect l="l" t="t" r="r" b="b"/>
            <a:pathLst>
              <a:path w="6878775" h="6858000" fill="norm" stroke="1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777479253" name="CaixaDeTexto 7"/>
          <p:cNvSpPr txBox="1"/>
          <p:nvPr/>
        </p:nvSpPr>
        <p:spPr bwMode="auto">
          <a:xfrm>
            <a:off x="607631" y="548230"/>
            <a:ext cx="5274334" cy="6953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Estrutura do curso</a:t>
            </a:r>
            <a:endParaRPr lang="pt-BR" sz="4400"/>
          </a:p>
        </p:txBody>
      </p:sp>
      <p:sp>
        <p:nvSpPr>
          <p:cNvPr id="949946860" name="CaixaDeTexto 8"/>
          <p:cNvSpPr txBox="1"/>
          <p:nvPr/>
        </p:nvSpPr>
        <p:spPr bwMode="auto">
          <a:xfrm>
            <a:off x="612549" y="2068445"/>
            <a:ext cx="5073771" cy="2228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 b="1">
                <a:solidFill>
                  <a:srgbClr val="002060"/>
                </a:solidFill>
                <a:latin typeface="Aptos"/>
              </a:rPr>
              <a:t>Windows 10</a:t>
            </a:r>
            <a:endParaRPr lang="en-US" sz="3200">
              <a:solidFill>
                <a:srgbClr val="00206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>
                <a:latin typeface="Aptos"/>
              </a:rPr>
              <a:t>Word</a:t>
            </a:r>
            <a:endParaRPr lang="en-US" sz="320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>
                <a:latin typeface="Aptos"/>
              </a:rPr>
              <a:t>Excel</a:t>
            </a:r>
            <a:endParaRPr lang="en-US" sz="320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>
                <a:latin typeface="Aptos"/>
              </a:rPr>
              <a:t>PowerPoint</a:t>
            </a:r>
            <a:endParaRPr lang="en-US" sz="3200">
              <a:latin typeface="Apt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69230469" name="Imagem 3" descr="Circuito eletrônico azul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86860" y="889240"/>
            <a:ext cx="7604657" cy="5654616"/>
          </a:xfrm>
          <a:prstGeom prst="rect">
            <a:avLst/>
          </a:prstGeom>
          <a:ln>
            <a:noFill/>
          </a:ln>
        </p:spPr>
      </p:pic>
      <p:sp>
        <p:nvSpPr>
          <p:cNvPr id="215790553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Placa-mãe</a:t>
            </a:r>
            <a:endParaRPr lang="pt-BR"/>
          </a:p>
        </p:txBody>
      </p:sp>
      <p:sp>
        <p:nvSpPr>
          <p:cNvPr id="152241836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2314455"/>
            <a:ext cx="4721524" cy="24391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 A </a:t>
            </a:r>
            <a:r>
              <a:rPr lang="pt-BR" sz="3200">
                <a:ea typeface="+mn-lt"/>
                <a:cs typeface="+mn-lt"/>
              </a:rPr>
              <a:t>placa-mãe</a:t>
            </a:r>
            <a:r>
              <a:rPr lang="pt-BR" sz="3200">
                <a:ea typeface="+mn-lt"/>
                <a:cs typeface="+mn-lt"/>
              </a:rPr>
              <a:t> é a peça principal do computador, onde todos os outros componentes são conectados.</a:t>
            </a:r>
            <a:endParaRPr lang="pt-BR"/>
          </a:p>
          <a:p>
            <a:pPr marL="0" indent="0" algn="just">
              <a:buNone/>
              <a:defRPr/>
            </a:pPr>
            <a:endParaRPr lang="pt-BR" sz="3200">
              <a:ea typeface="+mn-lt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8823385" name="Título 1"/>
          <p:cNvSpPr>
            <a:spLocks noGrp="1"/>
          </p:cNvSpPr>
          <p:nvPr>
            <p:ph type="title"/>
          </p:nvPr>
        </p:nvSpPr>
        <p:spPr bwMode="auto">
          <a:xfrm>
            <a:off x="291859" y="212813"/>
            <a:ext cx="4419600" cy="1354317"/>
          </a:xfrm>
        </p:spPr>
        <p:txBody>
          <a:bodyPr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 Display"/>
                <a:ea typeface="Aptos Display"/>
                <a:cs typeface="Aptos Display"/>
              </a:rPr>
              <a:t>CPU (Processador)</a:t>
            </a:r>
            <a:endParaRPr lang="pt-BR"/>
          </a:p>
        </p:txBody>
      </p:sp>
      <p:sp>
        <p:nvSpPr>
          <p:cNvPr id="401873064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59" y="2019430"/>
            <a:ext cx="4764656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 sz="3200">
                <a:ea typeface="+mn-lt"/>
                <a:cs typeface="+mn-lt"/>
              </a:rPr>
              <a:t> A CPU (processador) é o "cérebro" do computador. </a:t>
            </a:r>
            <a:endParaRPr lang="pt-BR" sz="3200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1387250314" name="Imagem 3" descr="Cpu Free Stock Photo - Public Domain Pictures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5875" y="3669152"/>
            <a:ext cx="4609956" cy="3136620"/>
          </a:xfrm>
          <a:prstGeom prst="rect">
            <a:avLst/>
          </a:prstGeom>
          <a:ln>
            <a:noFill/>
          </a:ln>
        </p:spPr>
      </p:pic>
      <p:sp>
        <p:nvSpPr>
          <p:cNvPr id="179016549" name="Título 1"/>
          <p:cNvSpPr>
            <a:spLocks noGrp="1"/>
          </p:cNvSpPr>
          <p:nvPr/>
        </p:nvSpPr>
        <p:spPr bwMode="auto">
          <a:xfrm>
            <a:off x="6409840" y="5690"/>
            <a:ext cx="7654504" cy="1354316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Aptos Display"/>
                <a:cs typeface="Aptos Display"/>
              </a:rPr>
              <a:t>Memória RAM</a:t>
            </a:r>
            <a:endParaRPr lang="pt-BR"/>
          </a:p>
        </p:txBody>
      </p:sp>
      <p:sp>
        <p:nvSpPr>
          <p:cNvPr id="1751120608" name="Espaço Reservado para Conteúdo 2"/>
          <p:cNvSpPr>
            <a:spLocks noGrp="1"/>
          </p:cNvSpPr>
          <p:nvPr/>
        </p:nvSpPr>
        <p:spPr bwMode="auto">
          <a:xfrm flipH="0" flipV="0">
            <a:off x="6483109" y="1135672"/>
            <a:ext cx="5699183" cy="4029807"/>
          </a:xfr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  <a:defRPr/>
            </a:pPr>
            <a:r>
              <a:rPr lang="pt-BR" sz="3200">
                <a:ea typeface="Aptos"/>
                <a:cs typeface="Aptos"/>
              </a:rPr>
              <a:t> A memória RAM é onde o computador guarda temporariamente as informações enquanto estão sendo usadas.</a:t>
            </a:r>
            <a:endParaRPr lang="pt-BR"/>
          </a:p>
          <a:p>
            <a:pPr indent="0">
              <a:buNone/>
              <a:defRPr/>
            </a:pPr>
            <a:r>
              <a:rPr lang="pt-BR" sz="3200">
                <a:ea typeface="Aptos"/>
                <a:cs typeface="Aptos"/>
              </a:rPr>
              <a:t> Quando o PC é desligado, os dados da RAM são apagados.</a:t>
            </a:r>
            <a:endParaRPr lang="pt-BR"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1038867869" name="Imagem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8448907" y="5023632"/>
            <a:ext cx="3576371" cy="1885212"/>
          </a:xfrm>
          <a:prstGeom prst="rect">
            <a:avLst/>
          </a:prstGeom>
          <a:ln>
            <a:noFill/>
          </a:ln>
        </p:spPr>
      </p:pic>
      <p:cxnSp>
        <p:nvCxnSpPr>
          <p:cNvPr id="1376652265" name=""/>
          <p:cNvCxnSpPr/>
          <p:nvPr/>
        </p:nvCxnSpPr>
        <p:spPr bwMode="auto">
          <a:xfrm flipH="0" flipV="0">
            <a:off x="6009951" y="256442"/>
            <a:ext cx="0" cy="6704134"/>
          </a:xfrm>
          <a:prstGeom prst="line">
            <a:avLst/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59492076" name="Imagem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587984" y="702335"/>
            <a:ext cx="5142335" cy="3742427"/>
          </a:xfrm>
          <a:prstGeom prst="rect">
            <a:avLst/>
          </a:prstGeom>
          <a:ln>
            <a:noFill/>
          </a:ln>
        </p:spPr>
      </p:pic>
      <p:sp>
        <p:nvSpPr>
          <p:cNvPr id="778737488" name="Título 1"/>
          <p:cNvSpPr>
            <a:spLocks noGrp="1"/>
          </p:cNvSpPr>
          <p:nvPr>
            <p:ph type="title"/>
          </p:nvPr>
        </p:nvSpPr>
        <p:spPr bwMode="auto">
          <a:xfrm>
            <a:off x="291860" y="20068"/>
            <a:ext cx="5483524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Disco rígido</a:t>
            </a:r>
            <a:br>
              <a:rPr lang="pt-BR" b="1">
                <a:solidFill>
                  <a:srgbClr val="002060"/>
                </a:solidFill>
                <a:ea typeface="+mj-lt"/>
                <a:cs typeface="+mj-lt"/>
              </a:rPr>
            </a:b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(HD/SSD)</a:t>
            </a:r>
            <a:endParaRPr lang="pt-BR" b="1">
              <a:ea typeface="+mj-lt"/>
              <a:cs typeface="+mj-lt"/>
            </a:endParaRPr>
          </a:p>
        </p:txBody>
      </p:sp>
      <p:sp>
        <p:nvSpPr>
          <p:cNvPr id="1631155904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523701"/>
            <a:ext cx="5785448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>
                <a:ea typeface="+mn-lt"/>
                <a:cs typeface="+mn-lt"/>
              </a:rPr>
              <a:t> O disco rígido (HD) ou SSD é o local onde o computador armazena todos os arquivos e programas, mesmo quando está desligado. </a:t>
            </a:r>
            <a:endParaRPr/>
          </a:p>
          <a:p>
            <a:pPr indent="0">
              <a:buNone/>
              <a:defRPr/>
            </a:pPr>
            <a:r>
              <a:rPr lang="pt-BR">
                <a:ea typeface="+mn-lt"/>
                <a:cs typeface="+mn-lt"/>
              </a:rPr>
              <a:t> O HD (Hard Disk) é mais lento e usa um disco giratório para gravar os dados. Já o SSD (</a:t>
            </a:r>
            <a:r>
              <a:rPr lang="pt-BR">
                <a:ea typeface="+mn-lt"/>
                <a:cs typeface="+mn-lt"/>
              </a:rPr>
              <a:t>Solid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>
                <a:ea typeface="+mn-lt"/>
                <a:cs typeface="+mn-lt"/>
              </a:rPr>
              <a:t>State</a:t>
            </a:r>
            <a:r>
              <a:rPr lang="pt-BR">
                <a:ea typeface="+mn-lt"/>
                <a:cs typeface="+mn-lt"/>
              </a:rPr>
              <a:t> Drive) é muito mais rápido, pois usa memória eletrônica, sem partes móveis.</a:t>
            </a: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301823612" name="Imagem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84023" y="3264083"/>
            <a:ext cx="5807502" cy="3996057"/>
          </a:xfrm>
          <a:prstGeom prst="rect">
            <a:avLst/>
          </a:prstGeom>
          <a:ln>
            <a:noFill/>
          </a:ln>
        </p:spPr>
      </p:pic>
      <p:pic>
        <p:nvPicPr>
          <p:cNvPr id="198281743" name="Imagem 1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57106" y="26598"/>
            <a:ext cx="3699073" cy="356989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3152311" name="Imagem 4" descr="Uma imagem contendo forno, fogão, relógio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37967" y="3247413"/>
            <a:ext cx="4252366" cy="3612458"/>
          </a:xfrm>
          <a:prstGeom prst="rect">
            <a:avLst/>
          </a:prstGeom>
          <a:ln>
            <a:noFill/>
          </a:ln>
        </p:spPr>
      </p:pic>
      <p:sp>
        <p:nvSpPr>
          <p:cNvPr id="1687699098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Fonte</a:t>
            </a:r>
            <a:endParaRPr lang="pt-BR"/>
          </a:p>
        </p:txBody>
      </p:sp>
      <p:sp>
        <p:nvSpPr>
          <p:cNvPr id="78645063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710607"/>
            <a:ext cx="6403674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 sz="3200">
                <a:ea typeface="+mn-lt"/>
                <a:cs typeface="+mn-lt"/>
              </a:rPr>
              <a:t> A fonte de alimentação é o componente que fornece energia para o computador. Ela transforma a eletricidade da tomada em uma voltagem adequada para cada peça, garantindo que tudo funcione corretamente e com segurança.</a:t>
            </a: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891174940" name="Imagem 7" descr="Desenho técnico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647230" y="-5922"/>
            <a:ext cx="3381728" cy="310297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9511290" name="Título 1"/>
          <p:cNvSpPr>
            <a:spLocks noGrp="1"/>
          </p:cNvSpPr>
          <p:nvPr>
            <p:ph type="title"/>
          </p:nvPr>
        </p:nvSpPr>
        <p:spPr bwMode="auto">
          <a:xfrm>
            <a:off x="291860" y="1127125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Periféricos</a:t>
            </a:r>
            <a:endParaRPr lang="pt-BR"/>
          </a:p>
        </p:txBody>
      </p:sp>
      <p:sp>
        <p:nvSpPr>
          <p:cNvPr id="102825844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2486984"/>
            <a:ext cx="9796731" cy="373311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 algn="just">
              <a:buNone/>
              <a:defRPr/>
            </a:pPr>
            <a:r>
              <a:rPr lang="pt-BR" sz="3200">
                <a:ea typeface="+mn-lt"/>
                <a:cs typeface="+mn-lt"/>
              </a:rPr>
              <a:t> Dispositivos que ajudam a usar o computador, mas não fazem parte do seu funcionamento interno. </a:t>
            </a:r>
            <a:endParaRPr lang="pt-BR"/>
          </a:p>
          <a:p>
            <a:pPr indent="0" algn="just">
              <a:buNone/>
              <a:defRPr/>
            </a:pPr>
            <a:r>
              <a:rPr lang="pt-BR" sz="3200">
                <a:ea typeface="+mn-lt"/>
                <a:cs typeface="+mn-lt"/>
              </a:rPr>
              <a:t> Eles podem ser de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entrada </a:t>
            </a:r>
            <a:r>
              <a:rPr lang="pt-BR" sz="3200">
                <a:ea typeface="+mn-lt"/>
                <a:cs typeface="+mn-lt"/>
              </a:rPr>
              <a:t>(como teclado e mouse, que enviam comandos) ou de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saída </a:t>
            </a:r>
            <a:r>
              <a:rPr lang="pt-BR" sz="3200">
                <a:ea typeface="+mn-lt"/>
                <a:cs typeface="+mn-lt"/>
              </a:rPr>
              <a:t>(como monitor e impressora, que exibem informações). </a:t>
            </a:r>
            <a:endParaRPr/>
          </a:p>
          <a:p>
            <a:pPr indent="0" algn="just">
              <a:buNone/>
              <a:defRPr/>
            </a:pPr>
            <a:r>
              <a:rPr lang="pt-BR" sz="3200">
                <a:ea typeface="+mn-lt"/>
                <a:cs typeface="+mn-lt"/>
              </a:rPr>
              <a:t> Alguns, como </a:t>
            </a:r>
            <a:r>
              <a:rPr lang="pt-BR" sz="3200">
                <a:ea typeface="+mn-lt"/>
                <a:cs typeface="+mn-lt"/>
              </a:rPr>
              <a:t>pendrives</a:t>
            </a:r>
            <a:r>
              <a:rPr lang="pt-BR" sz="3200">
                <a:ea typeface="+mn-lt"/>
                <a:cs typeface="+mn-lt"/>
              </a:rPr>
              <a:t> e fones de ouvido, podem ser de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entrada e saída</a:t>
            </a:r>
            <a:r>
              <a:rPr lang="pt-BR" sz="3200">
                <a:ea typeface="+mn-lt"/>
                <a:cs typeface="+mn-lt"/>
              </a:rPr>
              <a:t>.</a:t>
            </a: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7149677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291859" y="402980"/>
            <a:ext cx="7654504" cy="152033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Dispositivo de armazenamento de dados portáteis</a:t>
            </a:r>
            <a:endParaRPr lang="pt-BR" b="1"/>
          </a:p>
        </p:txBody>
      </p:sp>
      <p:sp>
        <p:nvSpPr>
          <p:cNvPr id="1938975704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291859" y="2124807"/>
            <a:ext cx="6216768" cy="4325324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 sz="3200">
                <a:ea typeface="+mn-lt"/>
                <a:cs typeface="+mn-lt"/>
              </a:rPr>
              <a:t> Os dispositivos de armazenamento de dados portáteis são usados para guardar e transportar arquivos de um computador para outro.</a:t>
            </a:r>
            <a:endParaRPr/>
          </a:p>
          <a:p>
            <a:pPr indent="0">
              <a:buNone/>
              <a:defRPr/>
            </a:pPr>
            <a:r>
              <a:rPr lang="pt-BR" sz="3200">
                <a:ea typeface="+mn-lt"/>
                <a:cs typeface="+mn-lt"/>
              </a:rPr>
              <a:t> Alguns exemplos são </a:t>
            </a:r>
            <a:r>
              <a:rPr lang="pt-BR" sz="3200">
                <a:ea typeface="+mn-lt"/>
                <a:cs typeface="+mn-lt"/>
              </a:rPr>
              <a:t>pendrives</a:t>
            </a:r>
            <a:r>
              <a:rPr lang="pt-BR" sz="3200">
                <a:ea typeface="+mn-lt"/>
                <a:cs typeface="+mn-lt"/>
              </a:rPr>
              <a:t>, cartões de memória e HDs/</a:t>
            </a:r>
            <a:r>
              <a:rPr lang="pt-BR" sz="3200">
                <a:ea typeface="+mn-lt"/>
                <a:cs typeface="+mn-lt"/>
              </a:rPr>
              <a:t>SSDs</a:t>
            </a:r>
            <a:r>
              <a:rPr lang="pt-BR" sz="3200">
                <a:ea typeface="+mn-lt"/>
                <a:cs typeface="+mn-lt"/>
              </a:rPr>
              <a:t> externos.</a:t>
            </a:r>
            <a:endParaRPr lang="pt-BR" sz="3200"/>
          </a:p>
        </p:txBody>
      </p:sp>
      <p:pic>
        <p:nvPicPr>
          <p:cNvPr id="233731864" name="Imagem 12" descr="图片素材 : 孤立, 电缆, 宏, 字体, 电子产品, pendrive, 高技术, 电脑配件, 摄影师的设备, 存储卡, 现代媒体, 白色 ..."/>
          <p:cNvPicPr>
            <a:picLocks noChangeAspect="1"/>
          </p:cNvPicPr>
          <p:nvPr/>
        </p:nvPicPr>
        <p:blipFill>
          <a:blip r:embed="rId3"/>
          <a:srcRect l="3302" t="0" r="5974" b="0"/>
          <a:stretch/>
        </p:blipFill>
        <p:spPr bwMode="auto">
          <a:xfrm>
            <a:off x="6685472" y="1387415"/>
            <a:ext cx="5247749" cy="5262119"/>
          </a:xfrm>
          <a:prstGeom prst="flowChartConnector">
            <a:avLst/>
          </a:prstGeom>
        </p:spPr>
      </p:pic>
      <p:pic>
        <p:nvPicPr>
          <p:cNvPr id="1100506532" name="Imagem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90970" y="5145403"/>
            <a:ext cx="1714286" cy="1714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1179279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Aptos"/>
                <a:ea typeface="Aptos"/>
                <a:cs typeface="Aptos"/>
              </a:rPr>
              <a:t>Monitor</a:t>
            </a:r>
            <a:endParaRPr>
              <a:latin typeface="Aptos"/>
              <a:cs typeface="Aptos"/>
            </a:endParaRPr>
          </a:p>
        </p:txBody>
      </p:sp>
      <p:sp>
        <p:nvSpPr>
          <p:cNvPr id="159226551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509324"/>
            <a:ext cx="4764656" cy="383375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 O monitor é a "tela" do computador, onde as imagens, vídeos e textos são exibidos. </a:t>
            </a:r>
            <a:endParaRPr lang="pt-BR" sz="3200">
              <a:ea typeface="+mn-lt"/>
              <a:cs typeface="+mn-lt"/>
            </a:endParaRPr>
          </a:p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 É um dos principais meios de interação entre o usuário e o computador.</a:t>
            </a:r>
            <a:endParaRPr lang="pt-BR" sz="3200">
              <a:ea typeface="+mn-lt"/>
              <a:cs typeface="+mn-lt"/>
            </a:endParaRPr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447757648" name="Imagem 7" descr="Monitor de computador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>
            <a:off x="6298083" y="386033"/>
            <a:ext cx="5893119" cy="64741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915190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Teclado</a:t>
            </a:r>
            <a:endParaRPr/>
          </a:p>
        </p:txBody>
      </p:sp>
      <p:sp>
        <p:nvSpPr>
          <p:cNvPr id="106034016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897512"/>
            <a:ext cx="6173637" cy="3071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 O teclado é um periférico de entrada usado para digitar textos, comandos e controlar o computador. </a:t>
            </a:r>
            <a:endParaRPr sz="3200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987879769" name="Imagem 7" descr="Teclado de computador&#10;&#10;O conteúdo gerado por IA pode estar incorreto."/>
          <p:cNvPicPr>
            <a:picLocks noChangeAspect="1"/>
          </p:cNvPicPr>
          <p:nvPr/>
        </p:nvPicPr>
        <p:blipFill>
          <a:blip r:embed="rId3"/>
          <a:srcRect l="-287" t="181" r="-66" b="-147"/>
          <a:stretch/>
        </p:blipFill>
        <p:spPr bwMode="auto">
          <a:xfrm rot="19020000">
            <a:off x="5620050" y="1182122"/>
            <a:ext cx="6636943" cy="36884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5035790" name="Imagem 17"/>
          <p:cNvPicPr>
            <a:picLocks noChangeAspect="1"/>
          </p:cNvPicPr>
          <p:nvPr/>
        </p:nvPicPr>
        <p:blipFill>
          <a:blip r:embed="rId3"/>
          <a:srcRect l="22474" t="368" r="19325" b="111"/>
          <a:stretch/>
        </p:blipFill>
        <p:spPr bwMode="auto">
          <a:xfrm rot="1980000">
            <a:off x="8261677" y="1303351"/>
            <a:ext cx="3424933" cy="5885029"/>
          </a:xfrm>
          <a:prstGeom prst="rect">
            <a:avLst/>
          </a:prstGeom>
          <a:ln>
            <a:noFill/>
          </a:ln>
        </p:spPr>
      </p:pic>
      <p:sp>
        <p:nvSpPr>
          <p:cNvPr id="1441759876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Mouse</a:t>
            </a:r>
            <a:endParaRPr/>
          </a:p>
        </p:txBody>
      </p:sp>
      <p:sp>
        <p:nvSpPr>
          <p:cNvPr id="1018883923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710607"/>
            <a:ext cx="4965939" cy="410692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 O mouse é um periférico de entrada que permite mover o cursor na tela e interagir com os itens do computador. </a:t>
            </a:r>
            <a:endParaRPr lang="pt-BR" sz="3200">
              <a:ea typeface="+mn-lt"/>
              <a:cs typeface="+mn-lt"/>
            </a:endParaRPr>
          </a:p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 Ele facilita a navegação, permitindo clicar, arrastar e selecionar objetos com precisão.</a:t>
            </a:r>
            <a:endParaRPr lang="pt-BR" sz="3200">
              <a:ea typeface="+mn-lt"/>
              <a:cs typeface="+mn-lt"/>
            </a:endParaRPr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951588309" name="Imagem 7" descr="Logotipo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324653" y="472296"/>
            <a:ext cx="3210466" cy="329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3296830" name="Imagem 13" descr="Uma imagem contendo objeto, relógio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65321" y="-2396"/>
            <a:ext cx="3579963" cy="2506454"/>
          </a:xfrm>
          <a:prstGeom prst="rect">
            <a:avLst/>
          </a:prstGeom>
          <a:ln>
            <a:noFill/>
          </a:ln>
        </p:spPr>
      </p:pic>
      <p:sp>
        <p:nvSpPr>
          <p:cNvPr id="715492725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291859" y="5690"/>
            <a:ext cx="5644822" cy="1354316"/>
          </a:xfrm>
        </p:spPr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Fones de </a:t>
            </a: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ouvido</a:t>
            </a:r>
            <a:endParaRPr/>
          </a:p>
        </p:txBody>
      </p:sp>
      <p:sp>
        <p:nvSpPr>
          <p:cNvPr id="205913045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2055663"/>
            <a:ext cx="4908429" cy="2755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buNone/>
              <a:defRPr/>
            </a:pPr>
            <a:r>
              <a:rPr sz="3200">
                <a:ea typeface="+mn-lt"/>
                <a:cs typeface="+mn-lt"/>
              </a:rPr>
              <a:t> Os fones de ouvido são periféricos de áudio que permitem ouvir sons do computador de forma privada, sem precisar de caixas de som.</a:t>
            </a:r>
            <a:endParaRPr sz="3200"/>
          </a:p>
        </p:txBody>
      </p:sp>
      <p:pic>
        <p:nvPicPr>
          <p:cNvPr id="824589330" name="Imagem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-600000">
            <a:off x="6437751" y="2183202"/>
            <a:ext cx="5815063" cy="45188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14235361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687678091" name="Agrupar 8"/>
          <p:cNvGrpSpPr/>
          <p:nvPr/>
        </p:nvGrpSpPr>
        <p:grpSpPr bwMode="auto"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11729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91890" y="2935793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INFORMÁTICA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4393639" name="Imagem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842510" y="263321"/>
            <a:ext cx="3384001" cy="3412757"/>
          </a:xfrm>
          <a:prstGeom prst="rect">
            <a:avLst/>
          </a:prstGeom>
          <a:ln>
            <a:noFill/>
          </a:ln>
        </p:spPr>
      </p:pic>
      <p:pic>
        <p:nvPicPr>
          <p:cNvPr id="878333677" name="Imagem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7869" y="4538572"/>
            <a:ext cx="3810000" cy="2324100"/>
          </a:xfrm>
          <a:prstGeom prst="rect">
            <a:avLst/>
          </a:prstGeom>
          <a:ln>
            <a:noFill/>
          </a:ln>
        </p:spPr>
      </p:pic>
      <p:pic>
        <p:nvPicPr>
          <p:cNvPr id="1848418713" name="Imagem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745308" y="3965993"/>
            <a:ext cx="3578403" cy="2894163"/>
          </a:xfrm>
          <a:prstGeom prst="rect">
            <a:avLst/>
          </a:prstGeom>
          <a:ln>
            <a:noFill/>
          </a:ln>
        </p:spPr>
      </p:pic>
      <p:pic>
        <p:nvPicPr>
          <p:cNvPr id="1788811069" name="Imagem 17" descr="1080P Webcam with Microphone, HD Webcam Web Camera with Tripod Stand ...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145" y="98486"/>
            <a:ext cx="4134389" cy="4260012"/>
          </a:xfrm>
          <a:prstGeom prst="rect">
            <a:avLst/>
          </a:prstGeom>
          <a:ln>
            <a:noFill/>
          </a:ln>
        </p:spPr>
      </p:pic>
      <p:pic>
        <p:nvPicPr>
          <p:cNvPr id="1658157249" name="Imagem 4" descr="Texto&#10;&#10;O conteúdo gerado por IA pode estar incorreto.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8818353" y="98484"/>
            <a:ext cx="3368616" cy="3426125"/>
          </a:xfrm>
          <a:prstGeom prst="rect">
            <a:avLst/>
          </a:prstGeom>
          <a:ln>
            <a:noFill/>
          </a:ln>
        </p:spPr>
      </p:pic>
      <p:pic>
        <p:nvPicPr>
          <p:cNvPr id="1664698988" name="Imagem 1" descr="Caixa de Som Edifier R1080bt Home Studio com Bluetooth - RCK AUDIO ...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9028773" y="3434031"/>
            <a:ext cx="3206564" cy="3426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65844381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1674117043" name="Agrupar 8"/>
          <p:cNvGrpSpPr/>
          <p:nvPr/>
        </p:nvGrpSpPr>
        <p:grpSpPr bwMode="auto"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11729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91890" y="2935793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SOFTWARE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88375342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762271965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  <a:ea typeface="+mn-lt"/>
                  <a:cs typeface="+mn-lt"/>
                </a:rPr>
                <a:t>SOFTWARE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13113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77483" y="1868758"/>
            <a:ext cx="5555412" cy="34886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  <a:defRPr/>
            </a:pPr>
            <a:r>
              <a:rPr lang="pt-BR" sz="3200"/>
              <a:t> É a </a:t>
            </a:r>
            <a:r>
              <a:rPr lang="pt-BR" sz="3200" b="1"/>
              <a:t>parte lógica </a:t>
            </a:r>
            <a:r>
              <a:rPr lang="pt-BR" sz="3200"/>
              <a:t>que permite a</a:t>
            </a:r>
            <a:r>
              <a:rPr lang="pt-BR" sz="3200" b="1"/>
              <a:t> um dispositivo eletrônico ou computador </a:t>
            </a:r>
            <a:r>
              <a:rPr lang="pt-BR" sz="3200"/>
              <a:t>executar tarefas específicas.</a:t>
            </a:r>
            <a:endParaRPr lang="pt-BR"/>
          </a:p>
          <a:p>
            <a:pPr marL="0" indent="0" algn="just">
              <a:buNone/>
              <a:defRPr/>
            </a:pPr>
            <a:r>
              <a:rPr lang="pt-BR" sz="3200"/>
              <a:t> São exemplos de softwares o </a:t>
            </a:r>
            <a:r>
              <a:rPr lang="pt-BR" sz="3200" b="1">
                <a:solidFill>
                  <a:srgbClr val="002060"/>
                </a:solidFill>
              </a:rPr>
              <a:t>sistema operacional </a:t>
            </a:r>
            <a:r>
              <a:rPr lang="pt-BR" sz="3200">
                <a:solidFill>
                  <a:srgbClr val="000000"/>
                </a:solidFill>
              </a:rPr>
              <a:t>e  </a:t>
            </a:r>
            <a:r>
              <a:rPr lang="pt-BR" sz="3200" b="1">
                <a:solidFill>
                  <a:srgbClr val="002060"/>
                </a:solidFill>
              </a:rPr>
              <a:t>aplicações</a:t>
            </a:r>
            <a:r>
              <a:rPr lang="pt-BR" sz="3200"/>
              <a:t>.</a:t>
            </a:r>
            <a:endParaRPr lang="pt-BR"/>
          </a:p>
        </p:txBody>
      </p:sp>
      <p:pic>
        <p:nvPicPr>
          <p:cNvPr id="1640275605" name="Imagem 7"/>
          <p:cNvPicPr>
            <a:picLocks noChangeAspect="1"/>
          </p:cNvPicPr>
          <p:nvPr/>
        </p:nvPicPr>
        <p:blipFill>
          <a:blip r:embed="rId3"/>
          <a:srcRect l="0" t="131" r="63527" b="-1861"/>
          <a:stretch/>
        </p:blipFill>
        <p:spPr bwMode="auto">
          <a:xfrm>
            <a:off x="5955642" y="-29895"/>
            <a:ext cx="3122643" cy="3127630"/>
          </a:xfrm>
          <a:prstGeom prst="rect">
            <a:avLst/>
          </a:prstGeom>
        </p:spPr>
      </p:pic>
      <p:pic>
        <p:nvPicPr>
          <p:cNvPr id="1562648824" name="Imagem 10"/>
          <p:cNvPicPr>
            <a:picLocks noChangeAspect="1"/>
          </p:cNvPicPr>
          <p:nvPr/>
        </p:nvPicPr>
        <p:blipFill>
          <a:blip r:embed="rId3"/>
          <a:srcRect l="34337" t="-3724" r="31212" b="587"/>
          <a:stretch/>
        </p:blipFill>
        <p:spPr bwMode="auto">
          <a:xfrm>
            <a:off x="9813666" y="206587"/>
            <a:ext cx="1525314" cy="1508453"/>
          </a:xfrm>
          <a:prstGeom prst="rect">
            <a:avLst/>
          </a:prstGeom>
        </p:spPr>
      </p:pic>
      <p:pic>
        <p:nvPicPr>
          <p:cNvPr id="8896955" name="Imagem 11"/>
          <p:cNvPicPr>
            <a:picLocks noChangeAspect="1"/>
          </p:cNvPicPr>
          <p:nvPr/>
        </p:nvPicPr>
        <p:blipFill>
          <a:blip r:embed="rId3"/>
          <a:srcRect l="69539" t="0" r="-200" b="587"/>
          <a:stretch/>
        </p:blipFill>
        <p:spPr bwMode="auto">
          <a:xfrm>
            <a:off x="8601072" y="1433421"/>
            <a:ext cx="1540705" cy="1690812"/>
          </a:xfrm>
          <a:prstGeom prst="rect">
            <a:avLst/>
          </a:prstGeom>
        </p:spPr>
      </p:pic>
      <p:pic>
        <p:nvPicPr>
          <p:cNvPr id="1880711393" name="Imagem 12" descr="Logotipo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5400000">
            <a:off x="9618452" y="3063276"/>
            <a:ext cx="3766869" cy="1076506"/>
          </a:xfrm>
          <a:prstGeom prst="rect">
            <a:avLst/>
          </a:prstGeom>
        </p:spPr>
      </p:pic>
      <p:pic>
        <p:nvPicPr>
          <p:cNvPr id="1380144623" name="Imagem 17" descr="Free stock photo of messenger, whatsapp, WhatsApp app"/>
          <p:cNvPicPr>
            <a:picLocks noChangeAspect="1"/>
          </p:cNvPicPr>
          <p:nvPr/>
        </p:nvPicPr>
        <p:blipFill>
          <a:blip r:embed="rId5"/>
          <a:srcRect l="35408" t="0" r="9635" b="-602"/>
          <a:stretch/>
        </p:blipFill>
        <p:spPr bwMode="auto">
          <a:xfrm>
            <a:off x="6098821" y="3110470"/>
            <a:ext cx="4018716" cy="3800197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9784160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Sistema Operacional</a:t>
            </a:r>
            <a:endParaRPr/>
          </a:p>
        </p:txBody>
      </p:sp>
      <p:sp>
        <p:nvSpPr>
          <p:cNvPr id="9126596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60000"/>
              </a:lnSpc>
              <a:spcBef>
                <a:spcPts val="500"/>
              </a:spcBef>
              <a:buNone/>
              <a:defRPr/>
            </a:pPr>
            <a:r>
              <a:rPr lang="pt-BR" sz="3200">
                <a:ea typeface="+mn-lt"/>
                <a:cs typeface="+mn-lt"/>
              </a:rPr>
              <a:t>Software fundamental que gerencia os recursos de hardware e permite a interação do usuário.</a:t>
            </a:r>
            <a:endParaRPr lang="pt-BR"/>
          </a:p>
          <a:p>
            <a:pPr marL="0" indent="0">
              <a:lnSpc>
                <a:spcPct val="160000"/>
              </a:lnSpc>
              <a:buNone/>
              <a:defRPr/>
            </a:pPr>
            <a:endParaRPr lang="pt-BR" sz="3200"/>
          </a:p>
          <a:p>
            <a:pPr>
              <a:buNone/>
              <a:defRPr/>
            </a:pPr>
            <a:r>
              <a:rPr lang="pt-BR" sz="3200"/>
              <a:t>Exemplos: Android, iOS, Linux, </a:t>
            </a:r>
            <a:r>
              <a:rPr lang="pt-BR" sz="3200"/>
              <a:t>macOS</a:t>
            </a:r>
            <a:r>
              <a:rPr lang="pt-BR" sz="3200"/>
              <a:t> e </a:t>
            </a:r>
            <a:r>
              <a:rPr lang="pt-BR" sz="3200" b="1">
                <a:solidFill>
                  <a:srgbClr val="002060"/>
                </a:solidFill>
              </a:rPr>
              <a:t>Windows</a:t>
            </a:r>
            <a:r>
              <a:rPr lang="pt-BR" sz="3200"/>
              <a:t>.</a:t>
            </a:r>
            <a:endParaRPr/>
          </a:p>
          <a:p>
            <a:pPr marL="0" indent="0">
              <a:lnSpc>
                <a:spcPct val="160000"/>
              </a:lnSpc>
              <a:buNone/>
              <a:defRPr/>
            </a:pPr>
            <a:endParaRPr lang="pt-BR" sz="3200"/>
          </a:p>
          <a:p>
            <a:pPr>
              <a:defRPr/>
            </a:pPr>
            <a:endParaRPr lang="pt-BR"/>
          </a:p>
          <a:p>
            <a:pPr>
              <a:defRPr/>
            </a:pPr>
            <a:endParaRPr lang="pt-BR"/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65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65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6596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8734378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Softwares utilitários</a:t>
            </a:r>
            <a:endParaRPr/>
          </a:p>
        </p:txBody>
      </p:sp>
      <p:sp>
        <p:nvSpPr>
          <p:cNvPr id="1793520920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Programas que realizam funções específicas relacionadas ao gerenciamento do computador.</a:t>
            </a:r>
            <a:endParaRPr/>
          </a:p>
          <a:p>
            <a:pPr marL="0" indent="0">
              <a:buNone/>
              <a:defRPr/>
            </a:pPr>
            <a:endParaRPr lang="pt-BR" sz="3200">
              <a:ea typeface="+mn-lt"/>
              <a:cs typeface="+mn-lt"/>
            </a:endParaRPr>
          </a:p>
          <a:p>
            <a:pPr>
              <a:buNone/>
              <a:defRPr/>
            </a:pPr>
            <a:r>
              <a:rPr lang="pt-BR" sz="3200">
                <a:ea typeface="+mn-lt"/>
                <a:cs typeface="+mn-lt"/>
              </a:rPr>
              <a:t>Compactadores de arquivos (como </a:t>
            </a:r>
            <a:r>
              <a:rPr lang="pt-BR" sz="3200">
                <a:ea typeface="+mn-lt"/>
                <a:cs typeface="+mn-lt"/>
              </a:rPr>
              <a:t>WinRar</a:t>
            </a:r>
            <a:r>
              <a:rPr lang="pt-BR" sz="3200">
                <a:ea typeface="+mn-lt"/>
                <a:cs typeface="+mn-lt"/>
              </a:rPr>
              <a:t>),</a:t>
            </a:r>
            <a:endParaRPr lang="pt-BR"/>
          </a:p>
          <a:p>
            <a:pPr>
              <a:buNone/>
              <a:defRPr/>
            </a:pPr>
            <a:r>
              <a:rPr lang="pt-BR" sz="3200">
                <a:ea typeface="+mn-lt"/>
                <a:cs typeface="+mn-lt"/>
              </a:rPr>
              <a:t>Antivírus,</a:t>
            </a:r>
            <a:endParaRPr lang="pt-BR"/>
          </a:p>
          <a:p>
            <a:pPr>
              <a:buNone/>
              <a:defRPr/>
            </a:pPr>
            <a:r>
              <a:rPr lang="pt-BR" sz="3200">
                <a:ea typeface="+mn-lt"/>
                <a:cs typeface="+mn-lt"/>
              </a:rPr>
              <a:t>Programas de backup,</a:t>
            </a:r>
            <a:endParaRPr lang="pt-BR"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Ferramentas de otimização do sistema.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520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520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520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5209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5209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352092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05185269" name="Imagem 4" descr="Tabela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88907" y="609331"/>
            <a:ext cx="7072222" cy="5193642"/>
          </a:xfrm>
          <a:prstGeom prst="rect">
            <a:avLst/>
          </a:prstGeom>
        </p:spPr>
      </p:pic>
      <p:pic>
        <p:nvPicPr>
          <p:cNvPr id="1219147033" name="Imagem 6" descr="Interface gráfica do usuário, Gráfico&#10;&#10;O conteúdo gerado por IA pode estar incorreto."/>
          <p:cNvPicPr>
            <a:picLocks noChangeAspect="1"/>
          </p:cNvPicPr>
          <p:nvPr/>
        </p:nvPicPr>
        <p:blipFill>
          <a:blip r:embed="rId4"/>
          <a:srcRect l="0" t="0" r="-376" b="4486"/>
          <a:stretch/>
        </p:blipFill>
        <p:spPr bwMode="auto">
          <a:xfrm>
            <a:off x="7466701" y="2271892"/>
            <a:ext cx="3843447" cy="4586123"/>
          </a:xfrm>
          <a:prstGeom prst="rect">
            <a:avLst/>
          </a:prstGeom>
        </p:spPr>
      </p:pic>
      <p:pic>
        <p:nvPicPr>
          <p:cNvPr id="573573731" name="Imagem 5" descr="Antivirus vs Internet Security [Security Software Comparison]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607834" y="613040"/>
            <a:ext cx="4712898" cy="2210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176492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Softwares de aplicação</a:t>
            </a:r>
            <a:r>
              <a:rPr lang="pt-BR" b="1">
                <a:solidFill>
                  <a:srgbClr val="002060"/>
                </a:solidFill>
                <a:latin typeface="Gill Sans MT"/>
              </a:rPr>
              <a:t> </a:t>
            </a:r>
            <a:endParaRPr/>
          </a:p>
        </p:txBody>
      </p:sp>
      <p:sp>
        <p:nvSpPr>
          <p:cNvPr id="548712831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Programas que realizam tarefas específicas para os usuários.</a:t>
            </a:r>
            <a:endParaRPr lang="pt-BR" sz="3200"/>
          </a:p>
          <a:p>
            <a:pPr marL="0" indent="0">
              <a:buNone/>
              <a:defRPr/>
            </a:pPr>
            <a:endParaRPr lang="pt-BR" sz="3200"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Exemplos incluem: Editores de texto (como o Word), </a:t>
            </a:r>
            <a:endParaRPr lang="pt-BR"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Planilhas eletrônicas (como o Excel),</a:t>
            </a:r>
            <a:endParaRPr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Navegadores web, </a:t>
            </a:r>
            <a:endParaRPr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Jogos, </a:t>
            </a:r>
            <a:endParaRPr/>
          </a:p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Aplicativos de edição de imagem e vídeo.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12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128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128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128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128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128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71283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027029753" name="Agrupar 9"/>
          <p:cNvGrpSpPr/>
          <p:nvPr/>
        </p:nvGrpSpPr>
        <p:grpSpPr bwMode="auto">
          <a:xfrm>
            <a:off x="1015042" y="457738"/>
            <a:ext cx="10495168" cy="5976129"/>
            <a:chOff x="1015042" y="457738"/>
            <a:chExt cx="10495168" cy="5976129"/>
          </a:xfrm>
        </p:grpSpPr>
        <p:pic>
          <p:nvPicPr>
            <p:cNvPr id="6" name="Imagem 5" descr="Uma imagem contendo Interface gráfica do usuário&#10;&#10;O conteúdo gerado por IA pode estar incorreto.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15042" y="457738"/>
              <a:ext cx="10176292" cy="595689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tângulo 8"/>
            <p:cNvSpPr/>
            <p:nvPr/>
          </p:nvSpPr>
          <p:spPr bwMode="auto">
            <a:xfrm>
              <a:off x="7072525" y="4150894"/>
              <a:ext cx="4437685" cy="2282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0519763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Navegadores</a:t>
            </a:r>
            <a:endParaRPr/>
          </a:p>
        </p:txBody>
      </p:sp>
      <p:pic>
        <p:nvPicPr>
          <p:cNvPr id="1942978377" name="Imagem 3" descr="Chrome Logo Valor Historia Png Images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64701" y="2501661"/>
            <a:ext cx="3260784" cy="1833472"/>
          </a:xfrm>
          <a:prstGeom prst="rect">
            <a:avLst/>
          </a:prstGeom>
        </p:spPr>
      </p:pic>
      <p:pic>
        <p:nvPicPr>
          <p:cNvPr id="1976232420" name="Imagem 5" descr="&quot;Microsoft Edge&quot; Icon - Download for free – Iconduck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54437" y="2530415"/>
            <a:ext cx="1837427" cy="1825925"/>
          </a:xfrm>
          <a:prstGeom prst="rect">
            <a:avLst/>
          </a:prstGeom>
          <a:ln>
            <a:noFill/>
          </a:ln>
        </p:spPr>
      </p:pic>
      <p:pic>
        <p:nvPicPr>
          <p:cNvPr id="2141151597" name="Imagem 6" descr="Internet Explorer como diferencia entre la Microsoft de ayer y la de ...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668437" y="2501661"/>
            <a:ext cx="1837427" cy="1825925"/>
          </a:xfrm>
          <a:prstGeom prst="rect">
            <a:avLst/>
          </a:prstGeom>
          <a:ln>
            <a:noFill/>
          </a:ln>
        </p:spPr>
      </p:pic>
      <p:pic>
        <p:nvPicPr>
          <p:cNvPr id="1688976475" name="Imagem 7" descr="Resultado de imagem para Firefox Novo Logo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580623" y="2508849"/>
            <a:ext cx="1772189" cy="1841739"/>
          </a:xfrm>
          <a:prstGeom prst="rect">
            <a:avLst/>
          </a:prstGeom>
          <a:ln>
            <a:noFill/>
          </a:ln>
        </p:spPr>
      </p:pic>
      <p:pic>
        <p:nvPicPr>
          <p:cNvPr id="1639770392" name="Imagem 8" descr="Opera – Logos Download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842514" y="2530416"/>
            <a:ext cx="1837427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7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15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976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4261215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1452109382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INFORMÁTICA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02068850" name="Imagem 3"/>
          <p:cNvPicPr>
            <a:picLocks noChangeAspect="1"/>
          </p:cNvPicPr>
          <p:nvPr/>
        </p:nvPicPr>
        <p:blipFill>
          <a:blip r:embed="rId3"/>
          <a:srcRect l="0" t="4886" r="0" b="488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716910856" name="Agrupar 8"/>
          <p:cNvGrpSpPr/>
          <p:nvPr/>
        </p:nvGrpSpPr>
        <p:grpSpPr bwMode="auto"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11729" y="378"/>
              <a:ext cx="6492511" cy="6883350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91890" y="2935793"/>
              <a:ext cx="6308784" cy="1015663"/>
            </a:xfrm>
            <a:prstGeom prst="rect">
              <a:avLst/>
            </a:prstGeom>
            <a:noFill/>
            <a:ln>
              <a:solidFill>
                <a:srgbClr val="01062E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WINDOWS 10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42788121" name="Imagem 3"/>
          <p:cNvPicPr>
            <a:picLocks noChangeAspect="1"/>
          </p:cNvPicPr>
          <p:nvPr/>
        </p:nvPicPr>
        <p:blipFill>
          <a:blip r:embed="rId3"/>
          <a:srcRect l="0" t="4886" r="0" b="488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790316342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  <a:ea typeface="+mn-lt"/>
                  <a:cs typeface="+mn-lt"/>
                </a:rPr>
                <a:t>WINDOWS 10</a:t>
              </a:r>
              <a:endParaRPr/>
            </a:p>
          </p:txBody>
        </p:sp>
      </p:grpSp>
      <p:sp>
        <p:nvSpPr>
          <p:cNvPr id="1785752523" name="CaixaDeTexto 1"/>
          <p:cNvSpPr txBox="1"/>
          <p:nvPr/>
        </p:nvSpPr>
        <p:spPr bwMode="auto">
          <a:xfrm>
            <a:off x="-3175" y="6878638"/>
            <a:ext cx="12203113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/>
              <a:t>ThePhoto de PhotoAuthor está licenciada sob CCYYSA.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113537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Windows </a:t>
            </a:r>
            <a:endParaRPr/>
          </a:p>
        </p:txBody>
      </p:sp>
      <p:sp>
        <p:nvSpPr>
          <p:cNvPr id="1941335064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1724984"/>
            <a:ext cx="10515600" cy="4451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/>
              <a:t>Sistema operacional;</a:t>
            </a:r>
            <a:endParaRPr/>
          </a:p>
          <a:p>
            <a:pPr marL="0" indent="0">
              <a:buNone/>
              <a:defRPr/>
            </a:pPr>
            <a:r>
              <a:rPr lang="pt-BR" sz="3200"/>
              <a:t>A primeira versão (Windows 1.0) foi lançada em 1985;</a:t>
            </a:r>
            <a:endParaRPr/>
          </a:p>
          <a:p>
            <a:pPr marL="0" indent="0">
              <a:buNone/>
              <a:defRPr/>
            </a:pPr>
            <a:endParaRPr lang="pt-BR"/>
          </a:p>
          <a:p>
            <a:pPr marL="0" indent="0">
              <a:buNone/>
              <a:defRPr/>
            </a:pPr>
            <a:endParaRPr lang="pt-BR"/>
          </a:p>
        </p:txBody>
      </p:sp>
      <p:pic>
        <p:nvPicPr>
          <p:cNvPr id="250306639" name="Imagem 3" descr="Interface do Windows 1.0 (Imagem: Reprodução/Microsoft)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11570" y="2938687"/>
            <a:ext cx="6783237" cy="3798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335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335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0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133506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2762214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1106758"/>
            <a:ext cx="10515600" cy="4725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Desenvolvido pela </a:t>
            </a:r>
            <a:r>
              <a:rPr lang="pt-BR" sz="3200" b="1">
                <a:solidFill>
                  <a:srgbClr val="002060"/>
                </a:solidFill>
              </a:rPr>
              <a:t>Microsoft</a:t>
            </a:r>
            <a:r>
              <a:rPr lang="pt-BR" sz="3200"/>
              <a:t>, empresa fundada por </a:t>
            </a:r>
            <a:r>
              <a:rPr lang="pt-BR" sz="3200" b="1">
                <a:solidFill>
                  <a:srgbClr val="002060"/>
                </a:solidFill>
              </a:rPr>
              <a:t>Bill Gates</a:t>
            </a:r>
            <a:r>
              <a:rPr lang="pt-BR" sz="3200"/>
              <a:t> e </a:t>
            </a:r>
            <a:r>
              <a:rPr lang="pt-BR" sz="3200" b="1">
                <a:solidFill>
                  <a:srgbClr val="002060"/>
                </a:solidFill>
              </a:rPr>
              <a:t>Paul Allen</a:t>
            </a:r>
            <a:r>
              <a:rPr lang="pt-BR" sz="3200"/>
              <a:t>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O Windows domina 72% do mercado mundial¹;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está em 88% dos computadores no Brasil¹;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Sistema Operacional mais comum em ambientes profissionais;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escolas, universidades e jogos;</a:t>
            </a:r>
            <a:endParaRPr/>
          </a:p>
          <a:p>
            <a:pPr marL="0" indent="0">
              <a:buNone/>
              <a:defRPr/>
            </a:pPr>
            <a:endParaRPr lang="pt-BR" sz="3200"/>
          </a:p>
        </p:txBody>
      </p:sp>
      <p:sp>
        <p:nvSpPr>
          <p:cNvPr id="1201915099" name="CaixaDeTexto 4"/>
          <p:cNvSpPr txBox="1"/>
          <p:nvPr/>
        </p:nvSpPr>
        <p:spPr bwMode="auto">
          <a:xfrm>
            <a:off x="843346" y="6249233"/>
            <a:ext cx="9903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/>
              <a:t>1 </a:t>
            </a:r>
            <a:r>
              <a:rPr lang="pt-BR">
                <a:ea typeface="+mn-lt"/>
                <a:cs typeface="+mn-lt"/>
              </a:rPr>
              <a:t>https://canaltech.com.br/software/qual-o-sistema-operacional-de-pc-mais-usado-do-mundo/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762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762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762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762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762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276221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60366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O preço da fama</a:t>
            </a:r>
            <a:endParaRPr/>
          </a:p>
        </p:txBody>
      </p:sp>
      <p:pic>
        <p:nvPicPr>
          <p:cNvPr id="1111137772" name="Espaço Reservado para Conteúdo 3" descr="8 formas para blindarte contra hackers - MobilityGuard Latam"/>
          <p:cNvPicPr>
            <a:picLocks noChangeAspect="1" noGrp="1"/>
          </p:cNvPicPr>
          <p:nvPr>
            <p:ph idx="1"/>
          </p:nvPr>
        </p:nvPicPr>
        <p:blipFill>
          <a:blip r:embed="rId3"/>
          <a:srcRect l="13679" t="0" r="11319" b="0"/>
          <a:stretch/>
        </p:blipFill>
        <p:spPr bwMode="auto">
          <a:xfrm>
            <a:off x="7461849" y="1479592"/>
            <a:ext cx="3896267" cy="3893216"/>
          </a:xfrm>
          <a:prstGeom prst="flowChartConnector">
            <a:avLst/>
          </a:prstGeom>
        </p:spPr>
      </p:pic>
      <p:sp>
        <p:nvSpPr>
          <p:cNvPr id="624144402" name="CaixaDeTexto 6"/>
          <p:cNvSpPr txBox="1"/>
          <p:nvPr/>
        </p:nvSpPr>
        <p:spPr bwMode="auto">
          <a:xfrm>
            <a:off x="876262" y="1676096"/>
            <a:ext cx="6182264" cy="1498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3200"/>
              <a:t>Principal alvo de </a:t>
            </a:r>
            <a:r>
              <a:rPr lang="pt-BR" sz="3200" b="1">
                <a:solidFill>
                  <a:srgbClr val="002060"/>
                </a:solidFill>
              </a:rPr>
              <a:t>ataques</a:t>
            </a:r>
            <a:r>
              <a:rPr lang="pt-BR" sz="3200"/>
              <a:t>, </a:t>
            </a:r>
            <a:r>
              <a:rPr lang="pt-BR" sz="3200" b="1">
                <a:solidFill>
                  <a:srgbClr val="002060"/>
                </a:solidFill>
              </a:rPr>
              <a:t>vírus </a:t>
            </a:r>
            <a:r>
              <a:rPr lang="pt-BR" sz="3200"/>
              <a:t>e </a:t>
            </a:r>
            <a:r>
              <a:rPr lang="pt-BR" sz="3200" b="1">
                <a:solidFill>
                  <a:srgbClr val="002060"/>
                </a:solidFill>
              </a:rPr>
              <a:t>roubos </a:t>
            </a:r>
            <a:r>
              <a:rPr lang="pt-BR" sz="3200"/>
              <a:t>de dados;</a:t>
            </a:r>
            <a:endParaRPr lang="pt-BR"/>
          </a:p>
        </p:txBody>
      </p:sp>
      <p:sp>
        <p:nvSpPr>
          <p:cNvPr id="2086570900" name="CaixaDeTexto 9"/>
          <p:cNvSpPr txBox="1"/>
          <p:nvPr/>
        </p:nvSpPr>
        <p:spPr bwMode="auto">
          <a:xfrm>
            <a:off x="870511" y="3424383"/>
            <a:ext cx="6182264" cy="7600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3200"/>
              <a:t>Importante ter </a:t>
            </a:r>
            <a:r>
              <a:rPr lang="pt-BR" sz="3200" b="1">
                <a:solidFill>
                  <a:srgbClr val="002060"/>
                </a:solidFill>
              </a:rPr>
              <a:t>conhecimento</a:t>
            </a:r>
            <a:r>
              <a:rPr lang="pt-BR" sz="3200"/>
              <a:t>;</a:t>
            </a:r>
            <a:endParaRPr/>
          </a:p>
        </p:txBody>
      </p:sp>
      <p:sp>
        <p:nvSpPr>
          <p:cNvPr id="82271506" name="CaixaDeTexto 15"/>
          <p:cNvSpPr txBox="1"/>
          <p:nvPr/>
        </p:nvSpPr>
        <p:spPr bwMode="auto">
          <a:xfrm>
            <a:off x="879137" y="4611953"/>
            <a:ext cx="6742980" cy="1498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3200"/>
              <a:t>Sobre seu sistema operacional e sobre os softwares que você utiliza.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57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144402" grpId="0"/>
      <p:bldP spid="2086570900" grpId="0"/>
      <p:bldP spid="8227150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7716845" name="Título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Ligar o computador</a:t>
            </a:r>
            <a:endParaRPr/>
          </a:p>
        </p:txBody>
      </p:sp>
      <p:pic>
        <p:nvPicPr>
          <p:cNvPr id="1939349446" name="Imagen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5314" y="2770517"/>
            <a:ext cx="2733675" cy="3962400"/>
          </a:xfrm>
          <a:prstGeom prst="rect">
            <a:avLst/>
          </a:prstGeom>
          <a:ln>
            <a:noFill/>
          </a:ln>
        </p:spPr>
      </p:pic>
      <p:pic>
        <p:nvPicPr>
          <p:cNvPr id="369131455" name="Imagen 10" descr="Imagen que contiene interior, computadora, lado, monitor&#10;&#10;El contenido generado por inteligencia artificial puede ser incorrecto."/>
          <p:cNvPicPr>
            <a:picLocks noChangeAspect="1"/>
          </p:cNvPicPr>
          <p:nvPr/>
        </p:nvPicPr>
        <p:blipFill>
          <a:blip r:embed="rId4"/>
          <a:srcRect l="-30" t="0" r="10799" b="-522"/>
          <a:stretch/>
        </p:blipFill>
        <p:spPr bwMode="auto">
          <a:xfrm>
            <a:off x="3048233" y="3589308"/>
            <a:ext cx="9153996" cy="3276391"/>
          </a:xfrm>
          <a:prstGeom prst="rect">
            <a:avLst/>
          </a:prstGeom>
          <a:ln>
            <a:noFill/>
          </a:ln>
        </p:spPr>
      </p:pic>
      <p:pic>
        <p:nvPicPr>
          <p:cNvPr id="1084270194" name="Imagen 11" descr="Imagen que contiene interior, espejo, tabla, cuarto&#10;&#10;El contenido generado por inteligencia artificial puede ser incorrecto.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359410" y="503478"/>
            <a:ext cx="4000500" cy="3895725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28045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 b="1">
                <a:solidFill>
                  <a:srgbClr val="002060"/>
                </a:solidFill>
              </a:rPr>
              <a:t>Desligar o computador</a:t>
            </a:r>
            <a:endParaRPr/>
          </a:p>
        </p:txBody>
      </p:sp>
      <p:pic>
        <p:nvPicPr>
          <p:cNvPr id="1827332946" name="Imagen 3" descr="Interfaz de usuario gráfica, Aplicación&#10;&#10;El contenido generado por inteligencia artificial puede ser incorrecto."/>
          <p:cNvPicPr>
            <a:picLocks noChangeAspect="1"/>
          </p:cNvPicPr>
          <p:nvPr/>
        </p:nvPicPr>
        <p:blipFill>
          <a:blip r:embed="rId3"/>
          <a:srcRect l="0" t="0" r="48944" b="21918"/>
          <a:stretch/>
        </p:blipFill>
        <p:spPr bwMode="auto">
          <a:xfrm>
            <a:off x="3746739" y="1706438"/>
            <a:ext cx="4728687" cy="3963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538612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Alt + F4</a:t>
            </a:r>
            <a:endParaRPr/>
          </a:p>
        </p:txBody>
      </p:sp>
      <p:pic>
        <p:nvPicPr>
          <p:cNvPr id="1130123004" name="Imagem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31335" y="1171074"/>
            <a:ext cx="8759611" cy="5426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658447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Regras de uso dos aparelhos</a:t>
            </a:r>
            <a:endParaRPr/>
          </a:p>
        </p:txBody>
      </p:sp>
      <p:sp>
        <p:nvSpPr>
          <p:cNvPr id="1368066740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pt-BR" sz="3600" b="1"/>
              <a:t>Sobre o uso dos computadores:</a:t>
            </a:r>
            <a:endParaRPr/>
          </a:p>
          <a:p>
            <a:pPr marL="0" indent="0">
              <a:buNone/>
              <a:defRPr/>
            </a:pPr>
            <a:r>
              <a:rPr lang="pt-BR" b="1"/>
              <a:t>Não instale ou faça download </a:t>
            </a:r>
            <a:r>
              <a:rPr lang="pt-BR"/>
              <a:t>de programa, jogo ou arquivo sem autorização do instrutor;</a:t>
            </a:r>
            <a:endParaRPr/>
          </a:p>
          <a:p>
            <a:pPr marL="0" indent="0">
              <a:buNone/>
              <a:defRPr/>
            </a:pPr>
            <a:r>
              <a:rPr lang="pt-BR" b="1"/>
              <a:t>Não modifique configurações </a:t>
            </a:r>
            <a:r>
              <a:rPr lang="pt-BR"/>
              <a:t>relacionadas a login e senha do aparelho.</a:t>
            </a:r>
            <a:endParaRPr/>
          </a:p>
          <a:p>
            <a:pPr marL="0" indent="0">
              <a:buNone/>
              <a:defRPr/>
            </a:pPr>
            <a:r>
              <a:rPr lang="pt-BR" sz="3600" b="1"/>
              <a:t>Sobre o momento da saída:</a:t>
            </a:r>
            <a:endParaRPr/>
          </a:p>
          <a:p>
            <a:pPr marL="0" indent="0">
              <a:buNone/>
              <a:defRPr/>
            </a:pPr>
            <a:r>
              <a:rPr lang="pt-BR" b="1"/>
              <a:t>Desligue</a:t>
            </a:r>
            <a:r>
              <a:rPr lang="pt-BR"/>
              <a:t> os computadores;</a:t>
            </a:r>
            <a:endParaRPr/>
          </a:p>
          <a:p>
            <a:pPr marL="0" indent="0">
              <a:buNone/>
              <a:defRPr/>
            </a:pPr>
            <a:r>
              <a:rPr lang="pt-BR"/>
              <a:t>Fone de ouvido sobre o monitor.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1582656" name="Título 1"/>
          <p:cNvSpPr>
            <a:spLocks noGrp="1"/>
          </p:cNvSpPr>
          <p:nvPr>
            <p:ph type="title"/>
          </p:nvPr>
        </p:nvSpPr>
        <p:spPr bwMode="auto">
          <a:xfrm>
            <a:off x="694427" y="365125"/>
            <a:ext cx="10659373" cy="1339940"/>
          </a:xfrm>
        </p:spPr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O que é Informática?</a:t>
            </a:r>
            <a:endParaRPr/>
          </a:p>
        </p:txBody>
      </p:sp>
      <p:sp>
        <p:nvSpPr>
          <p:cNvPr id="1326877619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94426" y="3464643"/>
            <a:ext cx="10515600" cy="9870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>
                <a:ea typeface="+mn-lt"/>
                <a:cs typeface="+mn-lt"/>
              </a:rPr>
              <a:t>Processamento automático de </a:t>
            </a: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informações</a:t>
            </a:r>
            <a:r>
              <a:rPr lang="pt-BR" sz="3200">
                <a:ea typeface="+mn-lt"/>
                <a:cs typeface="+mn-lt"/>
              </a:rPr>
              <a:t>.</a:t>
            </a:r>
            <a:endParaRPr lang="pt-BR" sz="3200"/>
          </a:p>
          <a:p>
            <a:pPr marL="0" indent="0">
              <a:buNone/>
              <a:defRPr/>
            </a:pPr>
            <a:endParaRPr lang="pt-BR"/>
          </a:p>
        </p:txBody>
      </p:sp>
      <p:sp>
        <p:nvSpPr>
          <p:cNvPr id="784904623" name="CaixaDeTexto 3"/>
          <p:cNvSpPr txBox="1"/>
          <p:nvPr/>
        </p:nvSpPr>
        <p:spPr bwMode="auto">
          <a:xfrm>
            <a:off x="701364" y="2756076"/>
            <a:ext cx="30882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4000" b="1">
                <a:solidFill>
                  <a:srgbClr val="002060"/>
                </a:solidFill>
              </a:rPr>
              <a:t>Infor</a:t>
            </a:r>
            <a:r>
              <a:rPr lang="pt-BR" sz="4000"/>
              <a:t>mação</a:t>
            </a:r>
            <a:endParaRPr lang="pt-BR" sz="4000" b="1"/>
          </a:p>
        </p:txBody>
      </p:sp>
      <p:sp>
        <p:nvSpPr>
          <p:cNvPr id="1114030377" name="CaixaDeTexto 4"/>
          <p:cNvSpPr txBox="1"/>
          <p:nvPr/>
        </p:nvSpPr>
        <p:spPr bwMode="auto">
          <a:xfrm>
            <a:off x="3418685" y="2756075"/>
            <a:ext cx="50579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4000"/>
              <a:t>auto</a:t>
            </a:r>
            <a:r>
              <a:rPr lang="pt-BR" sz="4000" b="1">
                <a:solidFill>
                  <a:srgbClr val="002060"/>
                </a:solidFill>
              </a:rPr>
              <a:t>mática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90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4904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4904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03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4030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4030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87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6877619" grpId="0" build="p"/>
      <p:bldP spid="784904623" grpId="0"/>
      <p:bldP spid="111403037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269915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>
                <a:latin typeface="Gill Sans MT"/>
              </a:rPr>
              <a:t>Gill </a:t>
            </a:r>
            <a:r>
              <a:rPr lang="pt-BR">
                <a:latin typeface="Gill Sans MT"/>
              </a:rPr>
              <a:t>Sans</a:t>
            </a:r>
            <a:r>
              <a:rPr lang="pt-BR">
                <a:latin typeface="Gill Sans MT"/>
              </a:rPr>
              <a:t> MT, 44, </a:t>
            </a:r>
            <a:r>
              <a:rPr lang="pt-BR" b="1">
                <a:latin typeface="Gill Sans MT"/>
              </a:rPr>
              <a:t>negrito</a:t>
            </a:r>
            <a:r>
              <a:rPr lang="pt-BR">
                <a:latin typeface="Gill Sans MT"/>
              </a:rPr>
              <a:t>, </a:t>
            </a:r>
            <a:r>
              <a:rPr lang="pt-BR">
                <a:solidFill>
                  <a:srgbClr val="002060"/>
                </a:solidFill>
                <a:latin typeface="Gill Sans MT"/>
              </a:rPr>
              <a:t>Azul Escuro</a:t>
            </a:r>
            <a:endParaRPr/>
          </a:p>
        </p:txBody>
      </p:sp>
      <p:sp>
        <p:nvSpPr>
          <p:cNvPr id="1645516837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321190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>
                <a:latin typeface="Aptos Display"/>
                <a:ea typeface="Calibri"/>
                <a:cs typeface="Calibri"/>
              </a:rPr>
              <a:t>Aptos Display, 32</a:t>
            </a:r>
            <a:endParaRPr/>
          </a:p>
        </p:txBody>
      </p:sp>
      <p:sp>
        <p:nvSpPr>
          <p:cNvPr id="870790672" name="Retângulo 3"/>
          <p:cNvSpPr/>
          <p:nvPr/>
        </p:nvSpPr>
        <p:spPr bwMode="auto">
          <a:xfrm>
            <a:off x="843576" y="3586526"/>
            <a:ext cx="1905000" cy="26007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36947722" name="Retângulo 4"/>
          <p:cNvSpPr/>
          <p:nvPr/>
        </p:nvSpPr>
        <p:spPr bwMode="auto">
          <a:xfrm>
            <a:off x="3546519" y="3586525"/>
            <a:ext cx="1905000" cy="260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428671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4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O que é Informação?</a:t>
            </a:r>
            <a:endParaRPr/>
          </a:p>
        </p:txBody>
      </p:sp>
      <p:sp>
        <p:nvSpPr>
          <p:cNvPr id="1273782325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838199" y="2747595"/>
            <a:ext cx="10515600" cy="34293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indent="0" algn="just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r>
              <a:rPr lang="pt-BR" b="1">
                <a:solidFill>
                  <a:srgbClr val="002060"/>
                </a:solidFill>
              </a:rPr>
              <a:t>Informação </a:t>
            </a:r>
            <a:r>
              <a:rPr lang="pt-BR" sz="2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é </a:t>
            </a:r>
            <a:r>
              <a:rPr lang="pt-BR" sz="2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reunião dos </a:t>
            </a:r>
            <a:r>
              <a:rPr lang="pt-BR" sz="28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dados</a:t>
            </a:r>
            <a:r>
              <a:rPr lang="pt-BR" sz="2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pt-BR" sz="28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processados</a:t>
            </a:r>
            <a:r>
              <a:rPr lang="pt-BR" sz="2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em um </a:t>
            </a:r>
            <a:r>
              <a:rPr lang="pt-BR" sz="2800" b="1" i="0" u="none" strike="noStrike" cap="none" spc="0">
                <a:solidFill>
                  <a:srgbClr val="002060"/>
                </a:solidFill>
                <a:latin typeface="Aptos"/>
                <a:ea typeface="Aptos"/>
                <a:cs typeface="Aptos"/>
              </a:rPr>
              <a:t>computador </a:t>
            </a:r>
            <a:r>
              <a:rPr lang="pt-BR" sz="2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e que são capazes de gerar resultados para um determinado projeto.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18064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732946"/>
            <a:ext cx="10515600" cy="19646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b="1">
                <a:solidFill>
                  <a:srgbClr val="002060"/>
                </a:solidFill>
              </a:rPr>
              <a:t>Dados: </a:t>
            </a:r>
            <a:r>
              <a:rPr lang="pt-BR">
                <a:ea typeface="+mn-lt"/>
                <a:cs typeface="+mn-lt"/>
              </a:rPr>
              <a:t>fatos brutos, símbolos ou valores não </a:t>
            </a:r>
            <a:r>
              <a:rPr lang="pt-BR" b="1">
                <a:solidFill>
                  <a:srgbClr val="002060"/>
                </a:solidFill>
                <a:ea typeface="+mn-lt"/>
                <a:cs typeface="+mn-lt"/>
              </a:rPr>
              <a:t>processados</a:t>
            </a:r>
            <a:r>
              <a:rPr lang="pt-BR"/>
              <a:t>.</a:t>
            </a:r>
            <a:endParaRPr lang="pt-BR" b="1">
              <a:solidFill>
                <a:srgbClr val="002060"/>
              </a:solidFill>
              <a:ea typeface="+mn-lt"/>
              <a:cs typeface="+mn-lt"/>
            </a:endParaRPr>
          </a:p>
          <a:p>
            <a:pPr marL="0" indent="0">
              <a:buNone/>
              <a:defRPr/>
            </a:pPr>
            <a:r>
              <a:rPr lang="pt-BR" b="1">
                <a:solidFill>
                  <a:srgbClr val="002060"/>
                </a:solidFill>
              </a:rPr>
              <a:t>Informação:</a:t>
            </a:r>
            <a:r>
              <a:rPr lang="pt-BR"/>
              <a:t> </a:t>
            </a:r>
            <a:r>
              <a:rPr lang="pt-BR">
                <a:ea typeface="+mn-lt"/>
                <a:cs typeface="+mn-lt"/>
              </a:rPr>
              <a:t>surge quando os dados são </a:t>
            </a:r>
            <a:r>
              <a:rPr lang="pt-BR" b="1">
                <a:solidFill>
                  <a:srgbClr val="002060"/>
                </a:solidFill>
                <a:ea typeface="+mn-lt"/>
                <a:cs typeface="+mn-lt"/>
              </a:rPr>
              <a:t>processados</a:t>
            </a:r>
            <a:r>
              <a:rPr lang="pt-BR">
                <a:ea typeface="+mn-lt"/>
                <a:cs typeface="+mn-lt"/>
              </a:rPr>
              <a:t> e organizados para se tornarem úteis.</a:t>
            </a:r>
            <a:endParaRPr lang="pt-BR"/>
          </a:p>
        </p:txBody>
      </p:sp>
      <p:grpSp>
        <p:nvGrpSpPr>
          <p:cNvPr id="1949550838" name="Agrupar 14"/>
          <p:cNvGrpSpPr/>
          <p:nvPr/>
        </p:nvGrpSpPr>
        <p:grpSpPr bwMode="auto">
          <a:xfrm>
            <a:off x="855636" y="2249503"/>
            <a:ext cx="10513904" cy="1895230"/>
            <a:chOff x="855636" y="2249503"/>
            <a:chExt cx="10513904" cy="1895230"/>
          </a:xfrm>
        </p:grpSpPr>
        <p:sp>
          <p:nvSpPr>
            <p:cNvPr id="4" name="Retângulo 3"/>
            <p:cNvSpPr/>
            <p:nvPr/>
          </p:nvSpPr>
          <p:spPr bwMode="auto">
            <a:xfrm>
              <a:off x="855636" y="2559538"/>
              <a:ext cx="2031263" cy="136769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2400" b="1"/>
                <a:t>Dados</a:t>
              </a:r>
              <a:endParaRPr/>
            </a:p>
          </p:txBody>
        </p:sp>
        <p:sp>
          <p:nvSpPr>
            <p:cNvPr id="5" name="Seta: para a Direita 4"/>
            <p:cNvSpPr/>
            <p:nvPr/>
          </p:nvSpPr>
          <p:spPr bwMode="auto">
            <a:xfrm>
              <a:off x="3377204" y="3019983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/>
            </a:p>
          </p:txBody>
        </p:sp>
        <p:sp>
          <p:nvSpPr>
            <p:cNvPr id="6" name="Elipse 5"/>
            <p:cNvSpPr/>
            <p:nvPr/>
          </p:nvSpPr>
          <p:spPr bwMode="auto">
            <a:xfrm>
              <a:off x="4722779" y="2249503"/>
              <a:ext cx="2657230" cy="189523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2200" b="1"/>
                <a:t>Processamento</a:t>
              </a:r>
              <a:endParaRPr/>
            </a:p>
          </p:txBody>
        </p:sp>
        <p:sp>
          <p:nvSpPr>
            <p:cNvPr id="7" name="Seta: para a Direita 6"/>
            <p:cNvSpPr/>
            <p:nvPr/>
          </p:nvSpPr>
          <p:spPr bwMode="auto">
            <a:xfrm>
              <a:off x="7977959" y="2976850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/>
            </a:p>
          </p:txBody>
        </p:sp>
        <p:sp>
          <p:nvSpPr>
            <p:cNvPr id="9" name="Retângulo 8"/>
            <p:cNvSpPr/>
            <p:nvPr/>
          </p:nvSpPr>
          <p:spPr bwMode="auto">
            <a:xfrm>
              <a:off x="9338277" y="2516405"/>
              <a:ext cx="2031263" cy="1367692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/>
                <a:t>Informação</a:t>
              </a:r>
              <a:endParaRPr/>
            </a:p>
          </p:txBody>
        </p:sp>
      </p:grpSp>
      <p:grpSp>
        <p:nvGrpSpPr>
          <p:cNvPr id="1596181678" name="Agrupar 15"/>
          <p:cNvGrpSpPr/>
          <p:nvPr/>
        </p:nvGrpSpPr>
        <p:grpSpPr bwMode="auto">
          <a:xfrm>
            <a:off x="841258" y="4751163"/>
            <a:ext cx="10513904" cy="1895230"/>
            <a:chOff x="855636" y="2249503"/>
            <a:chExt cx="10513904" cy="1895230"/>
          </a:xfrm>
        </p:grpSpPr>
        <p:sp>
          <p:nvSpPr>
            <p:cNvPr id="17" name="Retângulo 16"/>
            <p:cNvSpPr/>
            <p:nvPr/>
          </p:nvSpPr>
          <p:spPr bwMode="auto">
            <a:xfrm>
              <a:off x="855636" y="2559538"/>
              <a:ext cx="2031263" cy="136769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Entrada</a:t>
              </a:r>
              <a:endParaRPr/>
            </a:p>
          </p:txBody>
        </p:sp>
        <p:sp>
          <p:nvSpPr>
            <p:cNvPr id="18" name="Seta: para a Direita 17"/>
            <p:cNvSpPr/>
            <p:nvPr/>
          </p:nvSpPr>
          <p:spPr bwMode="auto">
            <a:xfrm>
              <a:off x="3377204" y="3019983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>
                <a:solidFill>
                  <a:srgbClr val="000000"/>
                </a:solidFill>
              </a:endParaRPr>
            </a:p>
          </p:txBody>
        </p:sp>
        <p:sp>
          <p:nvSpPr>
            <p:cNvPr id="19" name="Elipse 18"/>
            <p:cNvSpPr/>
            <p:nvPr/>
          </p:nvSpPr>
          <p:spPr bwMode="auto">
            <a:xfrm>
              <a:off x="4722779" y="2249503"/>
              <a:ext cx="2657230" cy="1895230"/>
            </a:xfrm>
            <a:prstGeom prst="snipRoundRect">
              <a:avLst>
                <a:gd name="adj1" fmla="val 16667"/>
                <a:gd name="adj2" fmla="val 16667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Operações, cálculos, aplicações</a:t>
              </a:r>
              <a:endParaRPr lang="pt-BR" sz="2400" b="1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(Computador)</a:t>
              </a:r>
              <a:endParaRPr/>
            </a:p>
          </p:txBody>
        </p:sp>
        <p:sp>
          <p:nvSpPr>
            <p:cNvPr id="20" name="Seta: para a Direita 19"/>
            <p:cNvSpPr/>
            <p:nvPr/>
          </p:nvSpPr>
          <p:spPr bwMode="auto">
            <a:xfrm>
              <a:off x="7977959" y="2976850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>
                <a:solidFill>
                  <a:srgbClr val="000000"/>
                </a:solidFill>
              </a:endParaRPr>
            </a:p>
          </p:txBody>
        </p:sp>
        <p:sp>
          <p:nvSpPr>
            <p:cNvPr id="21" name="Retângulo 20"/>
            <p:cNvSpPr/>
            <p:nvPr/>
          </p:nvSpPr>
          <p:spPr bwMode="auto">
            <a:xfrm>
              <a:off x="9338277" y="2516405"/>
              <a:ext cx="2031263" cy="1367692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Saída</a:t>
              </a:r>
              <a:endParaRPr lang="pt-BR" sz="2400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5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18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30765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1755450596" name="Agrupar 8"/>
          <p:cNvGrpSpPr/>
          <p:nvPr/>
        </p:nvGrpSpPr>
        <p:grpSpPr bwMode="auto">
          <a:xfrm>
            <a:off x="-6515591" y="378"/>
            <a:ext cx="6492511" cy="6883350"/>
            <a:chOff x="-6515591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6515591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-6435430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COMPUTADOR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13785074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596504836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COMPUTADOR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51</Slides>
  <Notes>51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27</cp:revision>
  <dcterms:created xsi:type="dcterms:W3CDTF">2025-02-24T02:40:16Z</dcterms:created>
  <dcterms:modified xsi:type="dcterms:W3CDTF">2025-09-27T02:27:34Z</dcterms:modified>
</cp:coreProperties>
</file>